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7"/>
  </p:notesMasterIdLst>
  <p:sldIdLst>
    <p:sldId id="453" r:id="rId2"/>
    <p:sldId id="429" r:id="rId3"/>
    <p:sldId id="428" r:id="rId4"/>
    <p:sldId id="423" r:id="rId5"/>
    <p:sldId id="258" r:id="rId6"/>
    <p:sldId id="422" r:id="rId7"/>
    <p:sldId id="259" r:id="rId8"/>
    <p:sldId id="263" r:id="rId9"/>
    <p:sldId id="347" r:id="rId10"/>
    <p:sldId id="456" r:id="rId11"/>
    <p:sldId id="271" r:id="rId12"/>
    <p:sldId id="433" r:id="rId13"/>
    <p:sldId id="261" r:id="rId14"/>
    <p:sldId id="349" r:id="rId15"/>
    <p:sldId id="434" r:id="rId16"/>
    <p:sldId id="262" r:id="rId17"/>
    <p:sldId id="278" r:id="rId18"/>
    <p:sldId id="273" r:id="rId19"/>
    <p:sldId id="279" r:id="rId20"/>
    <p:sldId id="274" r:id="rId21"/>
    <p:sldId id="353" r:id="rId22"/>
    <p:sldId id="275" r:id="rId23"/>
    <p:sldId id="276" r:id="rId24"/>
    <p:sldId id="277" r:id="rId25"/>
    <p:sldId id="352" r:id="rId26"/>
    <p:sldId id="267" r:id="rId27"/>
    <p:sldId id="268" r:id="rId28"/>
    <p:sldId id="265" r:id="rId29"/>
    <p:sldId id="269" r:id="rId30"/>
    <p:sldId id="270" r:id="rId31"/>
    <p:sldId id="266" r:id="rId32"/>
    <p:sldId id="280" r:id="rId33"/>
    <p:sldId id="281" r:id="rId34"/>
    <p:sldId id="288" r:id="rId35"/>
    <p:sldId id="459" r:id="rId36"/>
    <p:sldId id="460" r:id="rId37"/>
    <p:sldId id="461" r:id="rId38"/>
    <p:sldId id="462" r:id="rId39"/>
    <p:sldId id="463" r:id="rId40"/>
    <p:sldId id="293" r:id="rId41"/>
    <p:sldId id="289" r:id="rId42"/>
    <p:sldId id="290" r:id="rId43"/>
    <p:sldId id="291" r:id="rId44"/>
    <p:sldId id="294" r:id="rId45"/>
    <p:sldId id="295" r:id="rId46"/>
    <p:sldId id="299" r:id="rId47"/>
    <p:sldId id="408" r:id="rId48"/>
    <p:sldId id="301" r:id="rId49"/>
    <p:sldId id="304" r:id="rId50"/>
    <p:sldId id="309" r:id="rId51"/>
    <p:sldId id="310" r:id="rId52"/>
    <p:sldId id="435" r:id="rId53"/>
    <p:sldId id="437" r:id="rId54"/>
    <p:sldId id="447" r:id="rId55"/>
    <p:sldId id="450" r:id="rId56"/>
    <p:sldId id="457" r:id="rId57"/>
    <p:sldId id="458" r:id="rId58"/>
    <p:sldId id="451" r:id="rId59"/>
    <p:sldId id="324" r:id="rId60"/>
    <p:sldId id="436" r:id="rId61"/>
    <p:sldId id="439" r:id="rId62"/>
    <p:sldId id="329" r:id="rId63"/>
    <p:sldId id="440" r:id="rId64"/>
    <p:sldId id="442" r:id="rId65"/>
    <p:sldId id="443" r:id="rId66"/>
    <p:sldId id="444" r:id="rId67"/>
    <p:sldId id="445" r:id="rId68"/>
    <p:sldId id="446" r:id="rId69"/>
    <p:sldId id="345" r:id="rId70"/>
    <p:sldId id="346" r:id="rId71"/>
    <p:sldId id="438" r:id="rId72"/>
    <p:sldId id="357" r:id="rId73"/>
    <p:sldId id="358" r:id="rId74"/>
    <p:sldId id="382" r:id="rId75"/>
    <p:sldId id="391" r:id="rId76"/>
    <p:sldId id="390" r:id="rId77"/>
    <p:sldId id="383" r:id="rId78"/>
    <p:sldId id="378" r:id="rId79"/>
    <p:sldId id="379" r:id="rId80"/>
    <p:sldId id="384" r:id="rId81"/>
    <p:sldId id="464" r:id="rId82"/>
    <p:sldId id="386" r:id="rId83"/>
    <p:sldId id="387" r:id="rId84"/>
    <p:sldId id="388" r:id="rId85"/>
    <p:sldId id="389" r:id="rId86"/>
    <p:sldId id="363" r:id="rId87"/>
    <p:sldId id="364" r:id="rId88"/>
    <p:sldId id="380" r:id="rId89"/>
    <p:sldId id="381" r:id="rId90"/>
    <p:sldId id="372" r:id="rId91"/>
    <p:sldId id="373" r:id="rId92"/>
    <p:sldId id="374" r:id="rId93"/>
    <p:sldId id="375" r:id="rId94"/>
    <p:sldId id="376" r:id="rId95"/>
    <p:sldId id="377" r:id="rId96"/>
    <p:sldId id="417" r:id="rId97"/>
    <p:sldId id="418" r:id="rId98"/>
    <p:sldId id="420" r:id="rId99"/>
    <p:sldId id="419" r:id="rId100"/>
    <p:sldId id="401" r:id="rId101"/>
    <p:sldId id="426" r:id="rId102"/>
    <p:sldId id="431" r:id="rId103"/>
    <p:sldId id="455" r:id="rId104"/>
    <p:sldId id="406" r:id="rId105"/>
    <p:sldId id="454" r:id="rId10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50AF51C0-15A6-4A30-A18B-383E54B1FD81}">
          <p14:sldIdLst>
            <p14:sldId id="453"/>
            <p14:sldId id="429"/>
            <p14:sldId id="428"/>
            <p14:sldId id="423"/>
            <p14:sldId id="258"/>
            <p14:sldId id="422"/>
            <p14:sldId id="259"/>
            <p14:sldId id="263"/>
            <p14:sldId id="347"/>
            <p14:sldId id="456"/>
            <p14:sldId id="271"/>
            <p14:sldId id="433"/>
            <p14:sldId id="261"/>
            <p14:sldId id="349"/>
            <p14:sldId id="434"/>
            <p14:sldId id="262"/>
          </p14:sldIdLst>
        </p14:section>
        <p14:section name="Purpose of the Course" id="{131C34ED-24CD-4B3A-9F1B-565F1326117C}">
          <p14:sldIdLst>
            <p14:sldId id="278"/>
            <p14:sldId id="273"/>
            <p14:sldId id="279"/>
            <p14:sldId id="274"/>
            <p14:sldId id="353"/>
            <p14:sldId id="275"/>
            <p14:sldId id="276"/>
            <p14:sldId id="277"/>
            <p14:sldId id="352"/>
          </p14:sldIdLst>
        </p14:section>
        <p14:section name="Data Collection" id="{48E153D6-713C-444D-AF6B-FCF5A0FD1ECE}">
          <p14:sldIdLst>
            <p14:sldId id="267"/>
            <p14:sldId id="268"/>
            <p14:sldId id="265"/>
            <p14:sldId id="269"/>
            <p14:sldId id="270"/>
          </p14:sldIdLst>
        </p14:section>
        <p14:section name="Tree Size" id="{D6F7809A-EA6F-4815-BF28-AD5A78D39DB1}">
          <p14:sldIdLst>
            <p14:sldId id="266"/>
            <p14:sldId id="280"/>
            <p14:sldId id="281"/>
            <p14:sldId id="288"/>
            <p14:sldId id="459"/>
            <p14:sldId id="460"/>
            <p14:sldId id="461"/>
            <p14:sldId id="462"/>
            <p14:sldId id="463"/>
            <p14:sldId id="293"/>
            <p14:sldId id="289"/>
            <p14:sldId id="290"/>
            <p14:sldId id="291"/>
          </p14:sldIdLst>
        </p14:section>
        <p14:section name="Unit Price" id="{C456A4D2-2D0B-4AE2-88B9-578CD8EB2F4E}">
          <p14:sldIdLst>
            <p14:sldId id="294"/>
            <p14:sldId id="295"/>
            <p14:sldId id="299"/>
            <p14:sldId id="408"/>
            <p14:sldId id="301"/>
            <p14:sldId id="304"/>
          </p14:sldIdLst>
        </p14:section>
        <p14:section name="Condition" id="{E1ACD647-3898-478B-B3E3-45081BBD6F1A}">
          <p14:sldIdLst>
            <p14:sldId id="309"/>
            <p14:sldId id="310"/>
            <p14:sldId id="435"/>
            <p14:sldId id="437"/>
            <p14:sldId id="447"/>
            <p14:sldId id="450"/>
            <p14:sldId id="457"/>
            <p14:sldId id="458"/>
            <p14:sldId id="451"/>
          </p14:sldIdLst>
        </p14:section>
        <p14:section name="Functional Limitations" id="{0CCC13C5-5264-484C-89FB-D07976AAE1D6}">
          <p14:sldIdLst>
            <p14:sldId id="324"/>
            <p14:sldId id="436"/>
            <p14:sldId id="439"/>
            <p14:sldId id="329"/>
            <p14:sldId id="440"/>
            <p14:sldId id="442"/>
          </p14:sldIdLst>
        </p14:section>
        <p14:section name="External Limitations" id="{66F20C42-859D-4A38-B481-9E01D0812CCC}">
          <p14:sldIdLst>
            <p14:sldId id="443"/>
            <p14:sldId id="444"/>
            <p14:sldId id="445"/>
            <p14:sldId id="446"/>
          </p14:sldIdLst>
        </p14:section>
        <p14:section name="Final Calculation" id="{D8BDAC9A-79D9-465C-A8F7-FD45BDFD80D4}">
          <p14:sldIdLst>
            <p14:sldId id="345"/>
            <p14:sldId id="346"/>
            <p14:sldId id="438"/>
            <p14:sldId id="357"/>
          </p14:sldIdLst>
        </p14:section>
        <p14:section name="Practice" id="{CB9A8252-4CCC-46F1-9DB1-4C91DC36ABFF}">
          <p14:sldIdLst>
            <p14:sldId id="358"/>
            <p14:sldId id="382"/>
            <p14:sldId id="391"/>
            <p14:sldId id="390"/>
            <p14:sldId id="383"/>
            <p14:sldId id="378"/>
            <p14:sldId id="379"/>
            <p14:sldId id="384"/>
            <p14:sldId id="464"/>
            <p14:sldId id="386"/>
            <p14:sldId id="387"/>
            <p14:sldId id="388"/>
            <p14:sldId id="389"/>
            <p14:sldId id="363"/>
            <p14:sldId id="364"/>
            <p14:sldId id="380"/>
            <p14:sldId id="381"/>
            <p14:sldId id="372"/>
            <p14:sldId id="373"/>
            <p14:sldId id="374"/>
            <p14:sldId id="375"/>
            <p14:sldId id="376"/>
          </p14:sldIdLst>
        </p14:section>
        <p14:section name="Conclusion" id="{98F41219-BE2B-4673-96EA-C5F464F94FFE}">
          <p14:sldIdLst>
            <p14:sldId id="377"/>
          </p14:sldIdLst>
        </p14:section>
        <p14:section name="Field Appraisal" id="{A7A56ACE-FF21-45B0-8A43-83E51E74BB20}">
          <p14:sldIdLst>
            <p14:sldId id="417"/>
            <p14:sldId id="418"/>
            <p14:sldId id="420"/>
            <p14:sldId id="419"/>
            <p14:sldId id="401"/>
            <p14:sldId id="426"/>
            <p14:sldId id="431"/>
            <p14:sldId id="455"/>
            <p14:sldId id="406"/>
            <p14:sldId id="45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rrence Flanagan" initials="TF" lastIdx="34" clrIdx="0">
    <p:extLst>
      <p:ext uri="{19B8F6BF-5375-455C-9EA6-DF929625EA0E}">
        <p15:presenceInfo xmlns="" xmlns:p15="http://schemas.microsoft.com/office/powerpoint/2012/main" userId="8c8e8f97ff09eee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289" autoAdjust="0"/>
    <p:restoredTop sz="94575" autoAdjust="0"/>
  </p:normalViewPr>
  <p:slideViewPr>
    <p:cSldViewPr>
      <p:cViewPr>
        <p:scale>
          <a:sx n="70" d="100"/>
          <a:sy n="70" d="100"/>
        </p:scale>
        <p:origin x="-2227" y="-3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3" y="23827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commentAuthors" Target="commentAuthors.xml"/><Relationship Id="rId13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11945-8B42-4DF8-850B-75F719B46C4A}" type="datetimeFigureOut">
              <a:rPr lang="en-US" smtClean="0"/>
              <a:t>3/9/2019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F4478-FD7D-420F-880D-593FD2832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F4478-FD7D-420F-880D-593FD2832E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69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F4478-FD7D-420F-880D-593FD2832EF1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69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7D68-CEDB-49D2-93EB-92B7C209FD35}" type="datetimeFigureOut">
              <a:rPr lang="en-US" smtClean="0"/>
              <a:t>3/9/2019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96B8F-E8AD-4E48-B66D-3BCD83C8D5A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7D68-CEDB-49D2-93EB-92B7C209FD35}" type="datetimeFigureOut">
              <a:rPr lang="en-US" smtClean="0"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96B8F-E8AD-4E48-B66D-3BCD83C8D5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7D68-CEDB-49D2-93EB-92B7C209FD35}" type="datetimeFigureOut">
              <a:rPr lang="en-US" smtClean="0"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96B8F-E8AD-4E48-B66D-3BCD83C8D5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7D68-CEDB-49D2-93EB-92B7C209FD35}" type="datetimeFigureOut">
              <a:rPr lang="en-US" smtClean="0"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96B8F-E8AD-4E48-B66D-3BCD83C8D5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7D68-CEDB-49D2-93EB-92B7C209FD35}" type="datetimeFigureOut">
              <a:rPr lang="en-US" smtClean="0"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96B8F-E8AD-4E48-B66D-3BCD83C8D5A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7D68-CEDB-49D2-93EB-92B7C209FD35}" type="datetimeFigureOut">
              <a:rPr lang="en-US" smtClean="0"/>
              <a:t>3/9/2019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96B8F-E8AD-4E48-B66D-3BCD83C8D5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7D68-CEDB-49D2-93EB-92B7C209FD35}" type="datetimeFigureOut">
              <a:rPr lang="en-US" smtClean="0"/>
              <a:t>3/9/2019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96B8F-E8AD-4E48-B66D-3BCD83C8D5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7D68-CEDB-49D2-93EB-92B7C209FD35}" type="datetimeFigureOut">
              <a:rPr lang="en-US" smtClean="0"/>
              <a:t>3/9/2019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96B8F-E8AD-4E48-B66D-3BCD83C8D5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7D68-CEDB-49D2-93EB-92B7C209FD35}" type="datetimeFigureOut">
              <a:rPr lang="en-US" smtClean="0"/>
              <a:t>3/9/2019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96B8F-E8AD-4E48-B66D-3BCD83C8D5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7D68-CEDB-49D2-93EB-92B7C209FD35}" type="datetimeFigureOut">
              <a:rPr lang="en-US" smtClean="0"/>
              <a:t>3/9/2019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96B8F-E8AD-4E48-B66D-3BCD83C8D5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7D68-CEDB-49D2-93EB-92B7C209FD35}" type="datetimeFigureOut">
              <a:rPr lang="en-US" smtClean="0"/>
              <a:t>3/9/2019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4396B8F-E8AD-4E48-B66D-3BCD83C8D5A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8897D68-CEDB-49D2-93EB-92B7C209FD35}" type="datetimeFigureOut">
              <a:rPr lang="en-US" smtClean="0"/>
              <a:t>3/9/2019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4396B8F-E8AD-4E48-B66D-3BCD83C8D5A4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ameskomen.com/resources/western%20arborist%20ata%20article%20proof%201-22-16.pdf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Basic Tree Appraisal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Focusing on the Trunk </a:t>
            </a:r>
            <a:r>
              <a:rPr lang="en-US" dirty="0"/>
              <a:t>Formula </a:t>
            </a:r>
            <a:r>
              <a:rPr lang="en-US" dirty="0" smtClean="0"/>
              <a:t>Technique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0" y="5753747"/>
            <a:ext cx="179446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James Komen</a:t>
            </a:r>
          </a:p>
          <a:p>
            <a:r>
              <a:rPr lang="en-US" sz="1500" dirty="0"/>
              <a:t>BCMA #WE-9909B</a:t>
            </a:r>
          </a:p>
          <a:p>
            <a:r>
              <a:rPr lang="en-US" sz="1500" dirty="0"/>
              <a:t>RCA #555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6600" y="5894240"/>
            <a:ext cx="132119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March 7, 2019</a:t>
            </a:r>
            <a:endParaRPr lang="en-US" sz="1500" dirty="0"/>
          </a:p>
        </p:txBody>
      </p:sp>
      <p:sp>
        <p:nvSpPr>
          <p:cNvPr id="6" name="TextBox 5"/>
          <p:cNvSpPr txBox="1"/>
          <p:nvPr/>
        </p:nvSpPr>
        <p:spPr>
          <a:xfrm>
            <a:off x="443550" y="5753747"/>
            <a:ext cx="2159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Terrence P. Flanagan</a:t>
            </a:r>
          </a:p>
          <a:p>
            <a:r>
              <a:rPr lang="en-US" sz="1500" dirty="0"/>
              <a:t>BCMA #</a:t>
            </a:r>
            <a:r>
              <a:rPr lang="en-US" sz="1600" dirty="0"/>
              <a:t>PN-0120BMTL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81207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EFE1BB-8580-4CF9-9B9C-FB46755C2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Guide to Plant Appraisal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2148B01-F989-4B24-81E4-FE04376CF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 of Changes from 9</a:t>
            </a:r>
            <a:r>
              <a:rPr lang="en-US" baseline="30000" dirty="0" smtClean="0"/>
              <a:t>th</a:t>
            </a:r>
            <a:r>
              <a:rPr lang="en-US" dirty="0" smtClean="0"/>
              <a:t> to 10</a:t>
            </a:r>
            <a:r>
              <a:rPr lang="en-US" baseline="30000" dirty="0" smtClean="0"/>
              <a:t>th</a:t>
            </a:r>
            <a:r>
              <a:rPr lang="en-US" dirty="0" smtClean="0"/>
              <a:t> Edition (TFT)</a:t>
            </a:r>
          </a:p>
          <a:p>
            <a:pPr lvl="1"/>
            <a:r>
              <a:rPr lang="en-US" dirty="0" smtClean="0"/>
              <a:t>New depreciation ratings</a:t>
            </a:r>
          </a:p>
          <a:p>
            <a:pPr lvl="1"/>
            <a:r>
              <a:rPr lang="en-US"/>
              <a:t>No Species </a:t>
            </a:r>
            <a:r>
              <a:rPr lang="en-US" smtClean="0"/>
              <a:t>Rating</a:t>
            </a:r>
            <a:endParaRPr lang="en-US" dirty="0"/>
          </a:p>
          <a:p>
            <a:pPr lvl="1"/>
            <a:r>
              <a:rPr lang="en-US" dirty="0"/>
              <a:t>N</a:t>
            </a:r>
            <a:r>
              <a:rPr lang="en-US" dirty="0" smtClean="0"/>
              <a:t>o Adjusted Trunk Area (</a:t>
            </a:r>
            <a:r>
              <a:rPr lang="en-US" dirty="0"/>
              <a:t>ATA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Unit </a:t>
            </a:r>
            <a:r>
              <a:rPr lang="en-US" dirty="0"/>
              <a:t>cost from </a:t>
            </a:r>
            <a:r>
              <a:rPr lang="en-US" dirty="0" smtClean="0"/>
              <a:t>LCATT to LCANT</a:t>
            </a:r>
          </a:p>
          <a:p>
            <a:pPr lvl="1"/>
            <a:r>
              <a:rPr lang="en-US" dirty="0" smtClean="0"/>
              <a:t>Unit </a:t>
            </a:r>
            <a:r>
              <a:rPr lang="en-US" dirty="0"/>
              <a:t>cost includes wholesale, not retail or </a:t>
            </a:r>
            <a:r>
              <a:rPr lang="en-US" dirty="0" smtClean="0"/>
              <a:t>installed cost</a:t>
            </a:r>
            <a:endParaRPr lang="en-US" dirty="0"/>
          </a:p>
          <a:p>
            <a:pPr lvl="1"/>
            <a:r>
              <a:rPr lang="en-US" dirty="0"/>
              <a:t>M</a:t>
            </a:r>
            <a:r>
              <a:rPr lang="en-US" dirty="0" smtClean="0"/>
              <a:t>ore </a:t>
            </a:r>
            <a:r>
              <a:rPr lang="en-US" dirty="0"/>
              <a:t>flexibility with condition rating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ore </a:t>
            </a:r>
            <a:r>
              <a:rPr lang="en-US" dirty="0"/>
              <a:t>flexibility with rounding</a:t>
            </a:r>
          </a:p>
        </p:txBody>
      </p:sp>
    </p:spTree>
    <p:extLst>
      <p:ext uri="{BB962C8B-B14F-4D97-AF65-F5344CB8AC3E}">
        <p14:creationId xmlns:p14="http://schemas.microsoft.com/office/powerpoint/2010/main" val="190418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Field Appraisal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4400" y="2036230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Tree </a:t>
            </a:r>
            <a:r>
              <a:rPr lang="en-US" b="1" u="sng" dirty="0" smtClean="0"/>
              <a:t>5</a:t>
            </a:r>
            <a:endParaRPr lang="en-US" b="1" u="sng" dirty="0"/>
          </a:p>
          <a:p>
            <a:r>
              <a:rPr lang="en-US" i="1" dirty="0"/>
              <a:t>Quercus bicolor</a:t>
            </a:r>
          </a:p>
          <a:p>
            <a:endParaRPr lang="en-US" dirty="0"/>
          </a:p>
          <a:p>
            <a:r>
              <a:rPr lang="en-US" dirty="0"/>
              <a:t>#4 Unit Tree Cost: 	$72</a:t>
            </a:r>
          </a:p>
          <a:p>
            <a:endParaRPr lang="en-US" dirty="0"/>
          </a:p>
          <a:p>
            <a:r>
              <a:rPr lang="en-US" dirty="0"/>
              <a:t>#13 Installation:		$306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09" y="2036230"/>
            <a:ext cx="3390587" cy="452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3367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EFE1BB-8580-4CF9-9B9C-FB46755C2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2148B01-F989-4B24-81E4-FE04376CF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</p:spTree>
    <p:extLst>
      <p:ext uri="{BB962C8B-B14F-4D97-AF65-F5344CB8AC3E}">
        <p14:creationId xmlns:p14="http://schemas.microsoft.com/office/powerpoint/2010/main" val="260265247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EFE1BB-8580-4CF9-9B9C-FB46755C2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2148B01-F989-4B24-81E4-FE04376CF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  <a:p>
            <a:r>
              <a:rPr lang="en-US" dirty="0" smtClean="0"/>
              <a:t>Personal </a:t>
            </a:r>
            <a:r>
              <a:rPr lang="en-US" dirty="0"/>
              <a:t>evaluation vs. personal value error</a:t>
            </a:r>
          </a:p>
          <a:p>
            <a:r>
              <a:rPr lang="en-US" dirty="0"/>
              <a:t>Practice ethics</a:t>
            </a:r>
          </a:p>
          <a:p>
            <a:r>
              <a:rPr lang="en-US" dirty="0"/>
              <a:t>Trunk </a:t>
            </a:r>
            <a:r>
              <a:rPr lang="en-US" dirty="0" smtClean="0"/>
              <a:t>Formula Technique </a:t>
            </a:r>
            <a:r>
              <a:rPr lang="en-US" dirty="0"/>
              <a:t>is only a small part of </a:t>
            </a:r>
            <a:r>
              <a:rPr lang="en-US" dirty="0" smtClean="0"/>
              <a:t>tree appraisal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47505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EFE1BB-8580-4CF9-9B9C-FB46755C2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2148B01-F989-4B24-81E4-FE04376CF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 of Changes from 9</a:t>
            </a:r>
            <a:r>
              <a:rPr lang="en-US" baseline="30000" dirty="0" smtClean="0"/>
              <a:t>th</a:t>
            </a:r>
            <a:r>
              <a:rPr lang="en-US" dirty="0" smtClean="0"/>
              <a:t> to 10</a:t>
            </a:r>
            <a:r>
              <a:rPr lang="en-US" baseline="30000" dirty="0" smtClean="0"/>
              <a:t>th</a:t>
            </a:r>
            <a:r>
              <a:rPr lang="en-US" dirty="0" smtClean="0"/>
              <a:t> Edition (TFT)</a:t>
            </a:r>
          </a:p>
          <a:p>
            <a:pPr lvl="1"/>
            <a:r>
              <a:rPr lang="en-US" dirty="0" smtClean="0"/>
              <a:t>New depreciation ratings</a:t>
            </a:r>
          </a:p>
          <a:p>
            <a:pPr lvl="1"/>
            <a:r>
              <a:rPr lang="en-US" dirty="0" smtClean="0"/>
              <a:t>No Species Rating</a:t>
            </a:r>
            <a:endParaRPr lang="en-US" dirty="0"/>
          </a:p>
          <a:p>
            <a:pPr lvl="1"/>
            <a:r>
              <a:rPr lang="en-US" dirty="0"/>
              <a:t>N</a:t>
            </a:r>
            <a:r>
              <a:rPr lang="en-US" dirty="0" smtClean="0"/>
              <a:t>o Adjusted Trunk Area (</a:t>
            </a:r>
            <a:r>
              <a:rPr lang="en-US" dirty="0"/>
              <a:t>ATA)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nit </a:t>
            </a:r>
            <a:r>
              <a:rPr lang="en-US" dirty="0"/>
              <a:t>cost from </a:t>
            </a:r>
            <a:r>
              <a:rPr lang="en-US" dirty="0" smtClean="0"/>
              <a:t>LCATT to LCANT</a:t>
            </a:r>
          </a:p>
          <a:p>
            <a:pPr lvl="1"/>
            <a:r>
              <a:rPr lang="en-US" dirty="0" smtClean="0"/>
              <a:t>Unit </a:t>
            </a:r>
            <a:r>
              <a:rPr lang="en-US" dirty="0"/>
              <a:t>cost includes wholesale, not retail or </a:t>
            </a:r>
            <a:r>
              <a:rPr lang="en-US" dirty="0" smtClean="0"/>
              <a:t>installed cost</a:t>
            </a:r>
            <a:endParaRPr lang="en-US" dirty="0"/>
          </a:p>
          <a:p>
            <a:pPr lvl="1"/>
            <a:r>
              <a:rPr lang="en-US" dirty="0"/>
              <a:t>M</a:t>
            </a:r>
            <a:r>
              <a:rPr lang="en-US" dirty="0" smtClean="0"/>
              <a:t>ore </a:t>
            </a:r>
            <a:r>
              <a:rPr lang="en-US" dirty="0"/>
              <a:t>flexibility with condition rating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ore </a:t>
            </a:r>
            <a:r>
              <a:rPr lang="en-US" dirty="0"/>
              <a:t>flexibility with rounding</a:t>
            </a:r>
          </a:p>
        </p:txBody>
      </p:sp>
    </p:spTree>
    <p:extLst>
      <p:ext uri="{BB962C8B-B14F-4D97-AF65-F5344CB8AC3E}">
        <p14:creationId xmlns:p14="http://schemas.microsoft.com/office/powerpoint/2010/main" val="60889035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Defensible conclusion</a:t>
            </a:r>
          </a:p>
          <a:p>
            <a:r>
              <a:rPr lang="en-US" dirty="0"/>
              <a:t>Keep records of everything</a:t>
            </a:r>
          </a:p>
          <a:p>
            <a:r>
              <a:rPr lang="en-US" dirty="0"/>
              <a:t>Appraise with </a:t>
            </a:r>
            <a:r>
              <a:rPr lang="en-US" dirty="0" smtClean="0"/>
              <a:t>ethics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87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Basic Tree Appraisal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Focusing on the Trunk </a:t>
            </a:r>
            <a:r>
              <a:rPr lang="en-US" dirty="0"/>
              <a:t>Formula </a:t>
            </a:r>
            <a:r>
              <a:rPr lang="en-US" dirty="0" smtClean="0"/>
              <a:t>Technique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0" y="5753747"/>
            <a:ext cx="179446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James Komen</a:t>
            </a:r>
          </a:p>
          <a:p>
            <a:r>
              <a:rPr lang="en-US" sz="1500" dirty="0"/>
              <a:t>BCMA #WE-9909B</a:t>
            </a:r>
          </a:p>
          <a:p>
            <a:r>
              <a:rPr lang="en-US" sz="1500" dirty="0"/>
              <a:t>RCA #555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6600" y="5894240"/>
            <a:ext cx="132119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March 7, 2019</a:t>
            </a:r>
            <a:endParaRPr lang="en-US" sz="1500" dirty="0"/>
          </a:p>
        </p:txBody>
      </p:sp>
      <p:sp>
        <p:nvSpPr>
          <p:cNvPr id="6" name="TextBox 5"/>
          <p:cNvSpPr txBox="1"/>
          <p:nvPr/>
        </p:nvSpPr>
        <p:spPr>
          <a:xfrm>
            <a:off x="443550" y="5753747"/>
            <a:ext cx="2159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Terrence P. Flanagan</a:t>
            </a:r>
          </a:p>
          <a:p>
            <a:r>
              <a:rPr lang="en-US" sz="1500" dirty="0"/>
              <a:t>BCMA #</a:t>
            </a:r>
            <a:r>
              <a:rPr lang="en-US" sz="1600" dirty="0"/>
              <a:t>PN-0120BMTL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94799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Approaches to Appraisal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Market Approach</a:t>
            </a:r>
          </a:p>
          <a:p>
            <a:pPr lvl="1"/>
            <a:r>
              <a:rPr lang="en-US" dirty="0"/>
              <a:t>Direct Sales</a:t>
            </a:r>
          </a:p>
          <a:p>
            <a:pPr lvl="1"/>
            <a:r>
              <a:rPr lang="en-US" dirty="0"/>
              <a:t>Indirect Sales</a:t>
            </a:r>
          </a:p>
          <a:p>
            <a:pPr lvl="1"/>
            <a:r>
              <a:rPr lang="en-US" dirty="0"/>
              <a:t>Timber Sales</a:t>
            </a:r>
          </a:p>
          <a:p>
            <a:r>
              <a:rPr lang="en-US" dirty="0"/>
              <a:t>Income Approach</a:t>
            </a:r>
          </a:p>
          <a:p>
            <a:pPr lvl="1"/>
            <a:r>
              <a:rPr lang="en-US" dirty="0"/>
              <a:t>Present value of income generated by trees</a:t>
            </a:r>
          </a:p>
          <a:p>
            <a:pPr lvl="1"/>
            <a:r>
              <a:rPr lang="en-US" dirty="0"/>
              <a:t>Indirect Income – benefits of trees</a:t>
            </a:r>
          </a:p>
          <a:p>
            <a:r>
              <a:rPr lang="en-US" dirty="0"/>
              <a:t>Cost Approach</a:t>
            </a:r>
          </a:p>
          <a:p>
            <a:pPr marL="393192" lvl="1" indent="0">
              <a:buNone/>
            </a:pP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pPr marL="393192" lvl="1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2187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Approaches to Appraisal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Market Approach</a:t>
            </a:r>
          </a:p>
          <a:p>
            <a:pPr lvl="1"/>
            <a:r>
              <a:rPr lang="en-US" dirty="0"/>
              <a:t>Direct Sales</a:t>
            </a:r>
          </a:p>
          <a:p>
            <a:pPr lvl="1"/>
            <a:r>
              <a:rPr lang="en-US" dirty="0"/>
              <a:t>Indirect Sales</a:t>
            </a:r>
          </a:p>
          <a:p>
            <a:pPr lvl="1"/>
            <a:r>
              <a:rPr lang="en-US" dirty="0"/>
              <a:t>Timber Sales</a:t>
            </a:r>
          </a:p>
          <a:p>
            <a:r>
              <a:rPr lang="en-US" dirty="0"/>
              <a:t>Income Approach</a:t>
            </a:r>
          </a:p>
          <a:p>
            <a:pPr lvl="1"/>
            <a:r>
              <a:rPr lang="en-US" dirty="0"/>
              <a:t>Present value of income generated by trees</a:t>
            </a:r>
          </a:p>
          <a:p>
            <a:pPr lvl="1"/>
            <a:r>
              <a:rPr lang="en-US" dirty="0"/>
              <a:t>Indirect Income – benefits of trees</a:t>
            </a:r>
          </a:p>
          <a:p>
            <a:r>
              <a:rPr lang="en-US" b="1" dirty="0"/>
              <a:t>Cost Approach</a:t>
            </a:r>
          </a:p>
          <a:p>
            <a:pPr marL="393192" lvl="1" indent="0">
              <a:buNone/>
            </a:pP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pPr marL="393192" lvl="1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11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Cost vs. Value</a:t>
            </a:r>
          </a:p>
          <a:p>
            <a:pPr lvl="1"/>
            <a:r>
              <a:rPr lang="en-US" dirty="0"/>
              <a:t>What the tree costs is </a:t>
            </a:r>
            <a:r>
              <a:rPr lang="en-US" i="1" dirty="0"/>
              <a:t>not necessarily</a:t>
            </a:r>
            <a:r>
              <a:rPr lang="en-US" dirty="0"/>
              <a:t> what someone would pay for it</a:t>
            </a:r>
          </a:p>
          <a:p>
            <a:pPr lvl="1"/>
            <a:r>
              <a:rPr lang="en-US" dirty="0"/>
              <a:t>Okay if cost approach results in high appraisals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1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Reproduction Cost Method</a:t>
            </a:r>
            <a:endParaRPr lang="en-US" dirty="0"/>
          </a:p>
          <a:p>
            <a:pPr lvl="1"/>
            <a:r>
              <a:rPr lang="en-US" dirty="0"/>
              <a:t>Direct Replacement</a:t>
            </a:r>
          </a:p>
          <a:p>
            <a:pPr lvl="2"/>
            <a:r>
              <a:rPr lang="en-US" dirty="0"/>
              <a:t>Used for smaller trees</a:t>
            </a:r>
          </a:p>
          <a:p>
            <a:pPr lvl="2"/>
            <a:r>
              <a:rPr lang="en-US" dirty="0"/>
              <a:t>Restricted to sizes actually available for sale</a:t>
            </a:r>
          </a:p>
          <a:p>
            <a:pPr lvl="1"/>
            <a:r>
              <a:rPr lang="en-US" dirty="0" smtClean="0"/>
              <a:t>Extrapolation (Trunk Formula Technique)</a:t>
            </a:r>
            <a:endParaRPr lang="en-US" dirty="0"/>
          </a:p>
          <a:p>
            <a:r>
              <a:rPr lang="en-US" dirty="0" smtClean="0"/>
              <a:t>Functional Replacement Method</a:t>
            </a:r>
            <a:endParaRPr lang="en-US" dirty="0"/>
          </a:p>
          <a:p>
            <a:pPr lvl="1"/>
            <a:r>
              <a:rPr lang="en-US" dirty="0"/>
              <a:t>Used in damage cases</a:t>
            </a:r>
          </a:p>
          <a:p>
            <a:pPr lvl="1"/>
            <a:r>
              <a:rPr lang="en-US" dirty="0"/>
              <a:t>Principle of </a:t>
            </a:r>
            <a:r>
              <a:rPr lang="en-US" dirty="0" smtClean="0"/>
              <a:t>Substitution</a:t>
            </a:r>
          </a:p>
          <a:p>
            <a:r>
              <a:rPr lang="en-US" dirty="0" smtClean="0"/>
              <a:t>Cost of Repair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21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Reproduction Cost Method</a:t>
            </a:r>
            <a:endParaRPr lang="en-US" dirty="0"/>
          </a:p>
          <a:p>
            <a:pPr lvl="1"/>
            <a:r>
              <a:rPr lang="en-US" dirty="0"/>
              <a:t>Direct Replacement</a:t>
            </a:r>
          </a:p>
          <a:p>
            <a:pPr lvl="2"/>
            <a:r>
              <a:rPr lang="en-US" dirty="0"/>
              <a:t>Used for smaller trees</a:t>
            </a:r>
          </a:p>
          <a:p>
            <a:pPr lvl="2"/>
            <a:r>
              <a:rPr lang="en-US" dirty="0"/>
              <a:t>Restricted to sizes actually available for sale</a:t>
            </a:r>
          </a:p>
          <a:p>
            <a:pPr lvl="1"/>
            <a:r>
              <a:rPr lang="en-US" dirty="0" smtClean="0"/>
              <a:t>Extrapolation (</a:t>
            </a:r>
            <a:r>
              <a:rPr lang="en-US" b="1" dirty="0" smtClean="0"/>
              <a:t>Trunk Formula Technique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Functional Replacement Method</a:t>
            </a:r>
            <a:endParaRPr lang="en-US" dirty="0"/>
          </a:p>
          <a:p>
            <a:pPr lvl="1"/>
            <a:r>
              <a:rPr lang="en-US" dirty="0"/>
              <a:t>Used in damage cases</a:t>
            </a:r>
          </a:p>
          <a:p>
            <a:pPr lvl="1"/>
            <a:r>
              <a:rPr lang="en-US" dirty="0"/>
              <a:t>Principle of </a:t>
            </a:r>
            <a:r>
              <a:rPr lang="en-US" dirty="0" smtClean="0"/>
              <a:t>Substitution</a:t>
            </a:r>
          </a:p>
          <a:p>
            <a:r>
              <a:rPr lang="en-US" dirty="0" smtClean="0"/>
              <a:t>Cost of Repair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76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Trunk Formula </a:t>
            </a:r>
            <a:r>
              <a:rPr lang="en-US" dirty="0" smtClean="0"/>
              <a:t>Technique (TFT)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smtClean="0"/>
              <a:t>TFT?</a:t>
            </a:r>
            <a:endParaRPr lang="en-US" dirty="0"/>
          </a:p>
          <a:p>
            <a:r>
              <a:rPr lang="en-US" dirty="0"/>
              <a:t>Components of </a:t>
            </a:r>
            <a:r>
              <a:rPr lang="en-US" dirty="0" smtClean="0"/>
              <a:t>TFT</a:t>
            </a:r>
            <a:endParaRPr lang="en-US" dirty="0"/>
          </a:p>
          <a:p>
            <a:pPr lvl="1"/>
            <a:r>
              <a:rPr lang="en-US" dirty="0"/>
              <a:t>Trunk Cross Sectional Area</a:t>
            </a:r>
          </a:p>
          <a:p>
            <a:pPr lvl="1"/>
            <a:r>
              <a:rPr lang="en-US" dirty="0"/>
              <a:t>Unit Cost</a:t>
            </a:r>
          </a:p>
          <a:p>
            <a:pPr lvl="1"/>
            <a:r>
              <a:rPr lang="en-US" dirty="0" smtClean="0"/>
              <a:t>Condition Rating</a:t>
            </a:r>
            <a:endParaRPr lang="en-US" dirty="0"/>
          </a:p>
          <a:p>
            <a:pPr lvl="1"/>
            <a:r>
              <a:rPr lang="en-US" dirty="0" smtClean="0"/>
              <a:t>Functional Limitations Rating</a:t>
            </a:r>
            <a:endParaRPr lang="en-US" dirty="0"/>
          </a:p>
          <a:p>
            <a:pPr lvl="1"/>
            <a:r>
              <a:rPr lang="en-US" dirty="0" smtClean="0"/>
              <a:t>External Limitations Rating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26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of this Workshop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 Precision</a:t>
            </a:r>
          </a:p>
          <a:p>
            <a:r>
              <a:rPr lang="en-US" dirty="0"/>
              <a:t>Calibrate our ratings</a:t>
            </a:r>
          </a:p>
          <a:p>
            <a:r>
              <a:rPr lang="en-US" dirty="0"/>
              <a:t>Reduce our error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652" y="2514600"/>
            <a:ext cx="4496391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96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Accuracy vs. Precision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48543"/>
            <a:ext cx="7086600" cy="473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865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in </a:t>
            </a:r>
            <a:r>
              <a:rPr lang="en-US" dirty="0" smtClean="0"/>
              <a:t>TFM (TFT)</a:t>
            </a:r>
            <a:endParaRPr lang="en-US" dirty="0"/>
          </a:p>
        </p:txBody>
      </p:sp>
      <p:pic>
        <p:nvPicPr>
          <p:cNvPr id="3076" name="Picture 4" descr="C:\Users\James\Desktop\Work\Arboriculture\My Articles\Appraisal\CTLA Formula\Field Precision Experiment\Poster Presentation\map\Tree map with price tags 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5000"/>
            <a:ext cx="7162800" cy="477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22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970B6A-4C4A-45AF-96B6-1C36BFEE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85800"/>
            <a:ext cx="8229600" cy="1143000"/>
          </a:xfrm>
        </p:spPr>
        <p:txBody>
          <a:bodyPr/>
          <a:lstStyle/>
          <a:p>
            <a:r>
              <a:rPr lang="en-US" dirty="0"/>
              <a:t>Speaker 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C5877C-ECA6-4FB5-B59F-F695BBC44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Terrence P. Flanagan</a:t>
            </a:r>
          </a:p>
          <a:p>
            <a:pPr lvl="1"/>
            <a:r>
              <a:rPr lang="en-US" dirty="0"/>
              <a:t>Member of </a:t>
            </a:r>
            <a:r>
              <a:rPr lang="en-US" dirty="0" smtClean="0"/>
              <a:t>ASCA </a:t>
            </a:r>
            <a:r>
              <a:rPr lang="en-US" dirty="0"/>
              <a:t>TPAQ Committee</a:t>
            </a:r>
          </a:p>
          <a:p>
            <a:pPr lvl="1"/>
            <a:r>
              <a:rPr lang="en-US" dirty="0"/>
              <a:t>Past president and board member of ISA</a:t>
            </a:r>
          </a:p>
          <a:p>
            <a:pPr lvl="1"/>
            <a:r>
              <a:rPr lang="en-US" dirty="0"/>
              <a:t>Chair of the panel of experts for TRAQ</a:t>
            </a:r>
          </a:p>
          <a:p>
            <a:pPr lvl="1"/>
            <a:r>
              <a:rPr lang="en-US" dirty="0"/>
              <a:t>Past President and board member of PNW-ISA </a:t>
            </a:r>
          </a:p>
          <a:p>
            <a:pPr lvl="1"/>
            <a:r>
              <a:rPr lang="en-US" dirty="0"/>
              <a:t>Board Certified Master Arborist (BCMA)</a:t>
            </a:r>
          </a:p>
          <a:p>
            <a:r>
              <a:rPr lang="en-US" dirty="0" smtClean="0"/>
              <a:t>James </a:t>
            </a:r>
            <a:r>
              <a:rPr lang="en-US" dirty="0"/>
              <a:t>Komen</a:t>
            </a:r>
          </a:p>
          <a:p>
            <a:pPr lvl="1"/>
            <a:r>
              <a:rPr lang="en-US" dirty="0"/>
              <a:t>Registered Consulting Arborist (RCA) and Board Certified Master Arborist (BCMA)</a:t>
            </a:r>
          </a:p>
          <a:p>
            <a:pPr lvl="1"/>
            <a:r>
              <a:rPr lang="en-US" dirty="0"/>
              <a:t>Author of </a:t>
            </a:r>
            <a:r>
              <a:rPr lang="en-US" dirty="0" smtClean="0"/>
              <a:t>articles </a:t>
            </a:r>
            <a:r>
              <a:rPr lang="en-US" dirty="0"/>
              <a:t>and studies regarding appraisal published in </a:t>
            </a:r>
            <a:r>
              <a:rPr lang="en-US" i="1" dirty="0"/>
              <a:t>ISA Arborist News, Western Chapter Newsletter, ASCA Newsletter.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15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Error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89120"/>
          </a:xfrm>
        </p:spPr>
        <p:txBody>
          <a:bodyPr/>
          <a:lstStyle/>
          <a:p>
            <a:r>
              <a:rPr lang="en-US" dirty="0"/>
              <a:t>Personal Observation Error</a:t>
            </a:r>
          </a:p>
          <a:p>
            <a:r>
              <a:rPr lang="en-US" dirty="0"/>
              <a:t>Personal Value Error</a:t>
            </a:r>
          </a:p>
          <a:p>
            <a:r>
              <a:rPr lang="en-US" dirty="0"/>
              <a:t>Measurement Error</a:t>
            </a:r>
          </a:p>
          <a:p>
            <a:r>
              <a:rPr lang="en-US" dirty="0"/>
              <a:t>Systematic Error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32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Error</a:t>
            </a:r>
          </a:p>
        </p:txBody>
      </p:sp>
      <p:pic>
        <p:nvPicPr>
          <p:cNvPr id="2051" name="Picture 3" descr="C:\Users\James\Desktop\Work\Arboriculture\My Articles\Appraisal\CTLA Formula\Field Precision Experiment\Poster Presentation\Error Types Graphic\Error Types Graphics Small\Personal Observation Err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8556625" cy="442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74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Error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183" y="1905000"/>
            <a:ext cx="7831858" cy="442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28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Error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183" y="2150212"/>
            <a:ext cx="7831858" cy="393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65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Error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183" y="1905000"/>
            <a:ext cx="7831858" cy="442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183" y="2165555"/>
            <a:ext cx="7831858" cy="421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17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of this Workshop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 precision</a:t>
            </a:r>
          </a:p>
          <a:p>
            <a:r>
              <a:rPr lang="en-US" dirty="0"/>
              <a:t>Reduce error</a:t>
            </a:r>
          </a:p>
          <a:p>
            <a:r>
              <a:rPr lang="en-US" dirty="0"/>
              <a:t>Calibrate ratings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652" y="2514600"/>
            <a:ext cx="4496391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91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First contact</a:t>
            </a:r>
          </a:p>
          <a:p>
            <a:pPr lvl="1"/>
            <a:r>
              <a:rPr lang="en-US" dirty="0"/>
              <a:t>Date and time</a:t>
            </a:r>
          </a:p>
          <a:p>
            <a:pPr lvl="1"/>
            <a:r>
              <a:rPr lang="en-US" dirty="0"/>
              <a:t>Reason for client to call?</a:t>
            </a:r>
          </a:p>
          <a:p>
            <a:pPr lvl="1"/>
            <a:r>
              <a:rPr lang="en-US" dirty="0"/>
              <a:t>Possible conflict of interest?</a:t>
            </a:r>
          </a:p>
          <a:p>
            <a:pPr lvl="1"/>
            <a:r>
              <a:rPr lang="en-US" dirty="0"/>
              <a:t>Phone/email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Assignment</a:t>
            </a:r>
          </a:p>
          <a:p>
            <a:pPr lvl="1"/>
            <a:r>
              <a:rPr lang="en-US" dirty="0"/>
              <a:t>Purpose of the appraisal</a:t>
            </a:r>
          </a:p>
          <a:p>
            <a:pPr lvl="1"/>
            <a:r>
              <a:rPr lang="en-US" dirty="0"/>
              <a:t>Compensation</a:t>
            </a:r>
          </a:p>
          <a:p>
            <a:pPr lvl="1"/>
            <a:r>
              <a:rPr lang="en-US" dirty="0" smtClean="0"/>
              <a:t>Level </a:t>
            </a:r>
            <a:r>
              <a:rPr lang="en-US" dirty="0"/>
              <a:t>of </a:t>
            </a:r>
            <a:r>
              <a:rPr lang="en-US" dirty="0" smtClean="0"/>
              <a:t>inspection detail</a:t>
            </a:r>
            <a:endParaRPr lang="en-US" dirty="0"/>
          </a:p>
          <a:p>
            <a:pPr lvl="1"/>
            <a:r>
              <a:rPr lang="en-US" dirty="0" smtClean="0"/>
              <a:t>Limitations</a:t>
            </a:r>
            <a:endParaRPr lang="en-US" dirty="0"/>
          </a:p>
          <a:p>
            <a:pPr lvl="1"/>
            <a:r>
              <a:rPr lang="en-US" dirty="0"/>
              <a:t>Written Approval by Client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92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Background on Case</a:t>
            </a:r>
          </a:p>
          <a:p>
            <a:pPr lvl="1"/>
            <a:r>
              <a:rPr lang="en-US" dirty="0"/>
              <a:t>History of situation</a:t>
            </a:r>
          </a:p>
          <a:p>
            <a:pPr lvl="1"/>
            <a:r>
              <a:rPr lang="en-US" dirty="0"/>
              <a:t>Existing documentation</a:t>
            </a:r>
          </a:p>
          <a:p>
            <a:pPr lvl="1"/>
            <a:r>
              <a:rPr lang="en-US" dirty="0"/>
              <a:t>Pertinent information not observable on site</a:t>
            </a:r>
          </a:p>
          <a:p>
            <a:pPr lvl="1"/>
            <a:r>
              <a:rPr lang="en-US" dirty="0"/>
              <a:t>Previously involved consultants</a:t>
            </a:r>
          </a:p>
          <a:p>
            <a:pPr lvl="1"/>
            <a:r>
              <a:rPr lang="en-US" dirty="0"/>
              <a:t>Boundaries and survey</a:t>
            </a:r>
          </a:p>
        </p:txBody>
      </p:sp>
    </p:spTree>
    <p:extLst>
      <p:ext uri="{BB962C8B-B14F-4D97-AF65-F5344CB8AC3E}">
        <p14:creationId xmlns:p14="http://schemas.microsoft.com/office/powerpoint/2010/main" val="317382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Expectations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“Has the subject tree been appraised before?”</a:t>
            </a:r>
          </a:p>
          <a:p>
            <a:pPr lvl="1"/>
            <a:r>
              <a:rPr lang="en-US" dirty="0"/>
              <a:t>“Did you have a value in mind?”</a:t>
            </a:r>
          </a:p>
          <a:p>
            <a:pPr lvl="1"/>
            <a:r>
              <a:rPr lang="en-US" dirty="0"/>
              <a:t>Politely avoid “red flags”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Disclosure Obligations</a:t>
            </a:r>
          </a:p>
          <a:p>
            <a:pPr lvl="2"/>
            <a:r>
              <a:rPr lang="en-US" dirty="0"/>
              <a:t>The appraisal may or may not be favorable</a:t>
            </a:r>
          </a:p>
          <a:p>
            <a:pPr lvl="2"/>
            <a:r>
              <a:rPr lang="en-US" dirty="0"/>
              <a:t>Discovery  by other side, good or bad</a:t>
            </a:r>
          </a:p>
        </p:txBody>
      </p:sp>
    </p:spTree>
    <p:extLst>
      <p:ext uri="{BB962C8B-B14F-4D97-AF65-F5344CB8AC3E}">
        <p14:creationId xmlns:p14="http://schemas.microsoft.com/office/powerpoint/2010/main" val="369302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8153400" cy="4434840"/>
          </a:xfrm>
        </p:spPr>
        <p:txBody>
          <a:bodyPr/>
          <a:lstStyle/>
          <a:p>
            <a:r>
              <a:rPr lang="en-US" dirty="0"/>
              <a:t>Site Inspection</a:t>
            </a:r>
          </a:p>
          <a:p>
            <a:pPr lvl="1"/>
            <a:r>
              <a:rPr lang="en-US" dirty="0"/>
              <a:t>Permission to Enter Property</a:t>
            </a:r>
          </a:p>
          <a:p>
            <a:pPr lvl="1"/>
            <a:r>
              <a:rPr lang="en-US" dirty="0"/>
              <a:t>Time and Date of site visit</a:t>
            </a:r>
          </a:p>
          <a:p>
            <a:pPr lvl="1"/>
            <a:r>
              <a:rPr lang="en-US" dirty="0"/>
              <a:t>Photograph Everything</a:t>
            </a:r>
          </a:p>
        </p:txBody>
      </p:sp>
    </p:spTree>
    <p:extLst>
      <p:ext uri="{BB962C8B-B14F-4D97-AF65-F5344CB8AC3E}">
        <p14:creationId xmlns:p14="http://schemas.microsoft.com/office/powerpoint/2010/main" val="129020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1FCD8-6829-4B89-98AD-2D30AE2FD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r>
              <a:rPr lang="en-US" dirty="0"/>
              <a:t>James’ Papers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ABF37DA-8F28-422C-877D-82F45BEC6B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676400"/>
            <a:ext cx="7924800" cy="5181600"/>
          </a:xfrm>
        </p:spPr>
        <p:txBody>
          <a:bodyPr>
            <a:normAutofit/>
          </a:bodyPr>
          <a:lstStyle/>
          <a:p>
            <a:r>
              <a:rPr lang="en-US" dirty="0"/>
              <a:t>Studies on </a:t>
            </a:r>
            <a:r>
              <a:rPr lang="en-US" dirty="0" smtClean="0"/>
              <a:t>Appraisal</a:t>
            </a:r>
            <a:endParaRPr lang="en-US" dirty="0"/>
          </a:p>
          <a:p>
            <a:pPr lvl="1"/>
            <a:r>
              <a:rPr lang="en-US" sz="2000" dirty="0"/>
              <a:t>An Analysis of the Field Precision of the CTLA Trunk Formula Method, Arboriculture &amp; Urban Forestry 2015. 41(5): 279–285</a:t>
            </a:r>
          </a:p>
          <a:p>
            <a:pPr lvl="1"/>
            <a:r>
              <a:rPr lang="en-US" sz="2000" dirty="0"/>
              <a:t>Inter-Appraiser Variability for Written Appraisals </a:t>
            </a:r>
            <a:r>
              <a:rPr lang="en-US" sz="2000" dirty="0" smtClean="0"/>
              <a:t>as </a:t>
            </a:r>
            <a:r>
              <a:rPr lang="en-US" sz="2000" dirty="0"/>
              <a:t>published by Western Arborist 2017 Winter </a:t>
            </a:r>
          </a:p>
          <a:p>
            <a:pPr lvl="1"/>
            <a:r>
              <a:rPr lang="en-US" sz="2000" dirty="0"/>
              <a:t>Field Precision of Collaborative-Appraisal Using CTLA Trunk Formula Method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en-US" sz="2000" dirty="0" smtClean="0"/>
              <a:t>as </a:t>
            </a:r>
            <a:r>
              <a:rPr lang="en-US" sz="2000" dirty="0"/>
              <a:t>published by Western Arborist</a:t>
            </a:r>
          </a:p>
          <a:p>
            <a:pPr lvl="1"/>
            <a:r>
              <a:rPr lang="en-US" sz="2000" dirty="0"/>
              <a:t>The Importance of Tree Appraisal </a:t>
            </a:r>
            <a:r>
              <a:rPr lang="en-US" sz="2000" dirty="0" smtClean="0"/>
              <a:t>as </a:t>
            </a:r>
            <a:r>
              <a:rPr lang="en-US" sz="2000" dirty="0"/>
              <a:t>published by TCIA Magazine June 2016 /  Response Letters </a:t>
            </a:r>
            <a:r>
              <a:rPr lang="en-US" sz="2000" dirty="0" smtClean="0"/>
              <a:t>as </a:t>
            </a:r>
            <a:r>
              <a:rPr lang="en-US" sz="2000" dirty="0"/>
              <a:t>published by TCIA Magazine August 2016</a:t>
            </a:r>
            <a:r>
              <a:rPr lang="en-US" sz="2000" u="sng" dirty="0">
                <a:hlinkClick r:id="rId2"/>
              </a:rPr>
              <a:t> </a:t>
            </a:r>
          </a:p>
          <a:p>
            <a:pPr lvl="1"/>
            <a:r>
              <a:rPr lang="en-US" sz="2000" dirty="0"/>
              <a:t>Critical Analysis of the ATA Formula </a:t>
            </a:r>
            <a:r>
              <a:rPr lang="en-US" sz="2000" dirty="0" smtClean="0"/>
              <a:t>as </a:t>
            </a:r>
            <a:r>
              <a:rPr lang="en-US" sz="2000" dirty="0"/>
              <a:t>published by Western </a:t>
            </a:r>
            <a:r>
              <a:rPr lang="en-US" sz="2000" dirty="0" smtClean="0"/>
              <a:t>Arborist</a:t>
            </a:r>
          </a:p>
          <a:p>
            <a:pPr lvl="2"/>
            <a:r>
              <a:rPr lang="en-US" sz="1700" dirty="0" smtClean="0"/>
              <a:t>Full article text at: </a:t>
            </a:r>
            <a:r>
              <a:rPr lang="en-US" sz="1700" dirty="0" smtClean="0">
                <a:solidFill>
                  <a:schemeClr val="accent1"/>
                </a:solidFill>
              </a:rPr>
              <a:t>www.jameskomen.com/articles-and-research.php</a:t>
            </a:r>
            <a:endParaRPr lang="en-US" sz="1700" dirty="0">
              <a:solidFill>
                <a:schemeClr val="accent1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>
              <a:solidFill>
                <a:srgbClr val="FFFFFF"/>
              </a:solidFill>
            </a:endParaRPr>
          </a:p>
          <a:p>
            <a:pPr lvl="1"/>
            <a:endParaRPr lang="en-US" dirty="0">
              <a:solidFill>
                <a:srgbClr val="FFFFFF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63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Recording </a:t>
            </a:r>
            <a:r>
              <a:rPr lang="en-US" dirty="0" smtClean="0"/>
              <a:t>Tools</a:t>
            </a:r>
            <a:endParaRPr lang="en-US" sz="1800" dirty="0"/>
          </a:p>
          <a:p>
            <a:pPr lvl="1"/>
            <a:r>
              <a:rPr lang="en-US" sz="1800" dirty="0"/>
              <a:t>Camera</a:t>
            </a:r>
          </a:p>
          <a:p>
            <a:pPr lvl="1"/>
            <a:r>
              <a:rPr lang="en-US" sz="1800" dirty="0"/>
              <a:t>Tape </a:t>
            </a:r>
            <a:r>
              <a:rPr lang="en-US" sz="1800" dirty="0" smtClean="0"/>
              <a:t>measure/D-Tape</a:t>
            </a:r>
          </a:p>
          <a:p>
            <a:pPr lvl="1"/>
            <a:r>
              <a:rPr lang="en-US" sz="1800" dirty="0" smtClean="0"/>
              <a:t>Calipers</a:t>
            </a:r>
            <a:endParaRPr lang="en-US" sz="1800" dirty="0"/>
          </a:p>
          <a:p>
            <a:pPr lvl="1"/>
            <a:r>
              <a:rPr lang="en-US" sz="1800" dirty="0"/>
              <a:t>Biltmore stick</a:t>
            </a:r>
          </a:p>
          <a:p>
            <a:r>
              <a:rPr lang="en-US" dirty="0"/>
              <a:t>Sample Collection</a:t>
            </a:r>
          </a:p>
          <a:p>
            <a:pPr lvl="1"/>
            <a:r>
              <a:rPr lang="en-US" sz="1800" dirty="0"/>
              <a:t>Plastic bags</a:t>
            </a:r>
          </a:p>
          <a:p>
            <a:pPr lvl="1"/>
            <a:r>
              <a:rPr lang="en-US" sz="1800" dirty="0"/>
              <a:t>Mason Jars</a:t>
            </a:r>
          </a:p>
          <a:p>
            <a:pPr lvl="1"/>
            <a:r>
              <a:rPr lang="en-US" sz="1800" dirty="0"/>
              <a:t>Soil Auger</a:t>
            </a:r>
          </a:p>
          <a:p>
            <a:pPr marL="393192" lvl="1" indent="0">
              <a:buNone/>
            </a:pPr>
            <a:endParaRPr lang="en-US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Diagnostic Tools</a:t>
            </a:r>
          </a:p>
          <a:p>
            <a:pPr lvl="1"/>
            <a:r>
              <a:rPr lang="en-US" sz="1800" dirty="0"/>
              <a:t>Probe</a:t>
            </a:r>
          </a:p>
          <a:p>
            <a:pPr lvl="1"/>
            <a:r>
              <a:rPr lang="en-US" sz="1800" dirty="0"/>
              <a:t>Mallet</a:t>
            </a:r>
          </a:p>
          <a:p>
            <a:pPr lvl="1"/>
            <a:r>
              <a:rPr lang="en-US" sz="1800" dirty="0"/>
              <a:t>Binoculars</a:t>
            </a:r>
          </a:p>
          <a:p>
            <a:pPr lvl="1"/>
            <a:r>
              <a:rPr lang="en-US" sz="1800" dirty="0"/>
              <a:t>Hand Lens</a:t>
            </a:r>
          </a:p>
          <a:p>
            <a:pPr lvl="1"/>
            <a:r>
              <a:rPr lang="en-US" sz="1800" dirty="0"/>
              <a:t>Shovel/Trowel</a:t>
            </a:r>
          </a:p>
          <a:p>
            <a:pPr lvl="1"/>
            <a:r>
              <a:rPr lang="en-US" sz="1800" dirty="0"/>
              <a:t>Soil moisture meter</a:t>
            </a:r>
            <a:br>
              <a:rPr lang="en-US" sz="1800" dirty="0"/>
            </a:br>
            <a:endParaRPr lang="en-US" sz="1800" dirty="0"/>
          </a:p>
          <a:p>
            <a:r>
              <a:rPr lang="en-US" dirty="0"/>
              <a:t>Other Tools?</a:t>
            </a:r>
          </a:p>
        </p:txBody>
      </p:sp>
    </p:spTree>
    <p:extLst>
      <p:ext uri="{BB962C8B-B14F-4D97-AF65-F5344CB8AC3E}">
        <p14:creationId xmlns:p14="http://schemas.microsoft.com/office/powerpoint/2010/main" val="116908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Tree Size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Tree Height</a:t>
            </a:r>
          </a:p>
          <a:p>
            <a:r>
              <a:rPr lang="en-US" dirty="0"/>
              <a:t>Canopy Spread</a:t>
            </a:r>
          </a:p>
          <a:p>
            <a:r>
              <a:rPr lang="en-US" dirty="0"/>
              <a:t>Canopy Volume</a:t>
            </a:r>
          </a:p>
          <a:p>
            <a:r>
              <a:rPr lang="en-US" dirty="0"/>
              <a:t>Trunk Size</a:t>
            </a:r>
          </a:p>
          <a:p>
            <a:pPr lvl="1"/>
            <a:r>
              <a:rPr lang="en-US" dirty="0"/>
              <a:t>Circumference</a:t>
            </a:r>
          </a:p>
          <a:p>
            <a:pPr lvl="1"/>
            <a:r>
              <a:rPr lang="en-US" dirty="0"/>
              <a:t>Diameter</a:t>
            </a:r>
          </a:p>
          <a:p>
            <a:pPr lvl="1"/>
            <a:r>
              <a:rPr lang="en-US" dirty="0"/>
              <a:t>Cross-sectional area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18" b="10861"/>
          <a:stretch/>
        </p:blipFill>
        <p:spPr bwMode="auto">
          <a:xfrm>
            <a:off x="4343400" y="2133600"/>
            <a:ext cx="2928257" cy="247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9" t="12084" r="9678" b="36252"/>
          <a:stretch/>
        </p:blipFill>
        <p:spPr bwMode="auto">
          <a:xfrm>
            <a:off x="4163784" y="4876799"/>
            <a:ext cx="1393372" cy="143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11019" r="6289" b="15318"/>
          <a:stretch/>
        </p:blipFill>
        <p:spPr bwMode="auto">
          <a:xfrm>
            <a:off x="5807528" y="4940251"/>
            <a:ext cx="2046514" cy="131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63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Tree Size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Tree Height</a:t>
            </a:r>
          </a:p>
          <a:p>
            <a:r>
              <a:rPr lang="en-US" dirty="0"/>
              <a:t>Canopy Spread</a:t>
            </a:r>
          </a:p>
          <a:p>
            <a:r>
              <a:rPr lang="en-US" dirty="0"/>
              <a:t>Canopy Volume</a:t>
            </a:r>
          </a:p>
          <a:p>
            <a:r>
              <a:rPr lang="en-US" b="1" dirty="0"/>
              <a:t>Trunk Size</a:t>
            </a:r>
          </a:p>
          <a:p>
            <a:pPr lvl="1"/>
            <a:r>
              <a:rPr lang="en-US" dirty="0"/>
              <a:t>Circumference</a:t>
            </a:r>
          </a:p>
          <a:p>
            <a:pPr lvl="1"/>
            <a:r>
              <a:rPr lang="en-US" dirty="0"/>
              <a:t>Diameter</a:t>
            </a:r>
          </a:p>
          <a:p>
            <a:pPr lvl="1"/>
            <a:r>
              <a:rPr lang="en-US" b="1" dirty="0"/>
              <a:t>Cross-sectional area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18" b="10861"/>
          <a:stretch/>
        </p:blipFill>
        <p:spPr bwMode="auto">
          <a:xfrm>
            <a:off x="4343400" y="2133600"/>
            <a:ext cx="2928257" cy="247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9" t="12084" r="9678" b="36252"/>
          <a:stretch/>
        </p:blipFill>
        <p:spPr bwMode="auto">
          <a:xfrm>
            <a:off x="4163784" y="4876799"/>
            <a:ext cx="1393372" cy="143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11019" r="6289" b="15318"/>
          <a:stretch/>
        </p:blipFill>
        <p:spPr bwMode="auto">
          <a:xfrm>
            <a:off x="5807528" y="4940251"/>
            <a:ext cx="2046514" cy="131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56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Tree Size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7391400" cy="4389120"/>
          </a:xfrm>
        </p:spPr>
        <p:txBody>
          <a:bodyPr/>
          <a:lstStyle/>
          <a:p>
            <a:r>
              <a:rPr lang="en-US" dirty="0"/>
              <a:t>Cross Sectional Area of a Circle</a:t>
            </a:r>
            <a:endParaRPr lang="en-US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19400"/>
            <a:ext cx="7811641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44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Tree Size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7086600" cy="4389120"/>
          </a:xfrm>
        </p:spPr>
        <p:txBody>
          <a:bodyPr/>
          <a:lstStyle/>
          <a:p>
            <a:r>
              <a:rPr lang="en-US" dirty="0"/>
              <a:t>Cross Sectional Area of an Ellipse</a:t>
            </a:r>
            <a:endParaRPr lang="en-US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48"/>
          <a:stretch/>
        </p:blipFill>
        <p:spPr bwMode="auto">
          <a:xfrm>
            <a:off x="1676400" y="2611892"/>
            <a:ext cx="5410200" cy="3671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10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Tree Size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100" y="2209800"/>
            <a:ext cx="8267342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54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Tree Size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100" y="2251045"/>
            <a:ext cx="8267342" cy="380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50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Tree Size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100" y="2228131"/>
            <a:ext cx="8267342" cy="384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13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Tree Size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100" y="2151931"/>
            <a:ext cx="8267342" cy="38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79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Tree Size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329" y="2151931"/>
            <a:ext cx="8224883" cy="38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20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7B5399-F1AE-4907-B7B6-D3780A3F1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Author of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60A78FA-D74E-421D-9FA6-D21B4CF26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James Komen</a:t>
            </a:r>
          </a:p>
          <a:p>
            <a:pPr lvl="1"/>
            <a:r>
              <a:rPr lang="en-US" dirty="0"/>
              <a:t>Has studied appraisal from a practical viewpoint</a:t>
            </a:r>
          </a:p>
          <a:p>
            <a:pPr lvl="1"/>
            <a:r>
              <a:rPr lang="en-US" dirty="0"/>
              <a:t>Interested in making sure that people understand the process and understand the need to defend the necessary decisions</a:t>
            </a:r>
          </a:p>
          <a:p>
            <a:pPr lvl="1"/>
            <a:r>
              <a:rPr lang="en-US" dirty="0"/>
              <a:t>Created a presentation that:</a:t>
            </a:r>
          </a:p>
          <a:p>
            <a:pPr lvl="2"/>
            <a:r>
              <a:rPr lang="en-US" dirty="0"/>
              <a:t>Explains the basics of appraisal</a:t>
            </a:r>
          </a:p>
          <a:p>
            <a:pPr lvl="2"/>
            <a:r>
              <a:rPr lang="en-US" dirty="0"/>
              <a:t>Builds understanding of the basics </a:t>
            </a:r>
          </a:p>
          <a:p>
            <a:pPr lvl="2"/>
            <a:r>
              <a:rPr lang="en-US" dirty="0"/>
              <a:t>Starts to points out the strengths and weaknesses of different approaches</a:t>
            </a:r>
          </a:p>
        </p:txBody>
      </p:sp>
    </p:spTree>
    <p:extLst>
      <p:ext uri="{BB962C8B-B14F-4D97-AF65-F5344CB8AC3E}">
        <p14:creationId xmlns:p14="http://schemas.microsoft.com/office/powerpoint/2010/main" val="174804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Tree Size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3537857" cy="4389120"/>
          </a:xfrm>
        </p:spPr>
        <p:txBody>
          <a:bodyPr/>
          <a:lstStyle/>
          <a:p>
            <a:r>
              <a:rPr lang="en-US" dirty="0"/>
              <a:t>Wrong</a:t>
            </a:r>
            <a:endParaRPr lang="en-US" b="1" dirty="0"/>
          </a:p>
        </p:txBody>
      </p:sp>
      <p:pic>
        <p:nvPicPr>
          <p:cNvPr id="24578" name="Picture 2" descr="C:\Users\James\Desktop\Work\Arboriculture\Research and Education\Teaching and courses\Appraisal Workshop\Powerpoint\circumscribed circ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0228" y="2362200"/>
            <a:ext cx="4292600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610100" y="1935480"/>
            <a:ext cx="3537857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Right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9628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Tree Size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7086600" cy="4389120"/>
          </a:xfrm>
        </p:spPr>
        <p:txBody>
          <a:bodyPr/>
          <a:lstStyle/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Noncircular trunk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71799"/>
            <a:ext cx="4267200" cy="283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689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Tree Size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7086600" cy="4389120"/>
          </a:xfrm>
        </p:spPr>
        <p:txBody>
          <a:bodyPr/>
          <a:lstStyle/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Large abnormalities</a:t>
            </a:r>
          </a:p>
        </p:txBody>
      </p:sp>
      <p:pic>
        <p:nvPicPr>
          <p:cNvPr id="15362" name="Picture 2" descr="http://lh4.ggpht.com/_mNEDj-oBMv4/TYIqAKkxMjI/AAAAAAAACL4/LNdHyHKlAuE/IMG_2682_thumb%5B3%5D.jpg?imgmax=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81200"/>
            <a:ext cx="3117850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26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Tree Size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7086600" cy="4389120"/>
          </a:xfrm>
        </p:spPr>
        <p:txBody>
          <a:bodyPr/>
          <a:lstStyle/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Multi-Trunk vs. Shoots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24200"/>
            <a:ext cx="381000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 descr="G:\Arboriculture\Arborist Reports\Individual Clients\Arboreta HOA\photos\Arboreta Zone 11 Site 034 2015 Summer Phot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1" t="59804" r="24509"/>
          <a:stretch/>
        </p:blipFill>
        <p:spPr bwMode="auto">
          <a:xfrm>
            <a:off x="4800600" y="2175164"/>
            <a:ext cx="3886200" cy="429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65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Cost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191000" cy="4389120"/>
          </a:xfrm>
        </p:spPr>
        <p:txBody>
          <a:bodyPr/>
          <a:lstStyle/>
          <a:p>
            <a:r>
              <a:rPr lang="en-US" dirty="0"/>
              <a:t>Cost per unit Trunk Area of nursery stock ($/in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r>
              <a:rPr lang="en-US" dirty="0"/>
              <a:t>Largest Commonly Available </a:t>
            </a:r>
            <a:r>
              <a:rPr lang="en-US" dirty="0" smtClean="0"/>
              <a:t>Nursery Tree </a:t>
            </a:r>
            <a:r>
              <a:rPr lang="en-US" dirty="0"/>
              <a:t>(</a:t>
            </a:r>
            <a:r>
              <a:rPr lang="en-US" dirty="0" smtClean="0"/>
              <a:t>LCANT</a:t>
            </a:r>
            <a:r>
              <a:rPr lang="en-US" dirty="0"/>
              <a:t>)</a:t>
            </a:r>
          </a:p>
          <a:p>
            <a:r>
              <a:rPr lang="en-US" dirty="0"/>
              <a:t>Derived from actual nursery data</a:t>
            </a:r>
          </a:p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5399" y="1417577"/>
            <a:ext cx="3457575" cy="503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43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Cost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191000" cy="4389120"/>
          </a:xfrm>
        </p:spPr>
        <p:txBody>
          <a:bodyPr/>
          <a:lstStyle/>
          <a:p>
            <a:r>
              <a:rPr lang="en-US" dirty="0" smtClean="0"/>
              <a:t>Old data (2007)</a:t>
            </a:r>
          </a:p>
          <a:p>
            <a:r>
              <a:rPr lang="en-US" dirty="0" smtClean="0"/>
              <a:t>Installed cost vs. wholesale cost</a:t>
            </a:r>
          </a:p>
          <a:p>
            <a:r>
              <a:rPr lang="en-US" dirty="0" smtClean="0"/>
              <a:t>LCATT vs. LCANT</a:t>
            </a:r>
            <a:endParaRPr lang="en-US" dirty="0"/>
          </a:p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5399" y="1417577"/>
            <a:ext cx="3457575" cy="503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49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1752600"/>
            <a:ext cx="6475562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Cost</a:t>
            </a:r>
          </a:p>
        </p:txBody>
      </p:sp>
    </p:spTree>
    <p:extLst>
      <p:ext uri="{BB962C8B-B14F-4D97-AF65-F5344CB8AC3E}">
        <p14:creationId xmlns:p14="http://schemas.microsoft.com/office/powerpoint/2010/main" val="300655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1701800"/>
            <a:ext cx="6568513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Cost</a:t>
            </a:r>
          </a:p>
        </p:txBody>
      </p:sp>
    </p:spTree>
    <p:extLst>
      <p:ext uri="{BB962C8B-B14F-4D97-AF65-F5344CB8AC3E}">
        <p14:creationId xmlns:p14="http://schemas.microsoft.com/office/powerpoint/2010/main" val="363531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Cost </a:t>
            </a:r>
            <a:r>
              <a:rPr lang="en-US" dirty="0" smtClean="0"/>
              <a:t>DIY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dirty="0"/>
              <a:t>Contact nurseries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Gather data on prices of </a:t>
            </a:r>
            <a:r>
              <a:rPr lang="en-US" dirty="0" smtClean="0"/>
              <a:t>LCANT</a:t>
            </a:r>
            <a:endParaRPr lang="en-US" dirty="0"/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Gather data on DBH (or cross sectional area)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Calculate the median </a:t>
            </a:r>
            <a:r>
              <a:rPr lang="en-US" dirty="0" smtClean="0"/>
              <a:t>cost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Calculate </a:t>
            </a:r>
            <a:r>
              <a:rPr lang="en-US" dirty="0"/>
              <a:t>the unit cost</a:t>
            </a:r>
          </a:p>
        </p:txBody>
      </p:sp>
    </p:spTree>
    <p:extLst>
      <p:ext uri="{BB962C8B-B14F-4D97-AF65-F5344CB8AC3E}">
        <p14:creationId xmlns:p14="http://schemas.microsoft.com/office/powerpoint/2010/main" val="225098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Cost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300" dirty="0" smtClean="0"/>
              <a:t>“Notionally Ideal Tree”</a:t>
            </a:r>
          </a:p>
          <a:p>
            <a:r>
              <a:rPr lang="en-US" sz="2300" dirty="0" smtClean="0"/>
              <a:t>Simplified Calculation</a:t>
            </a:r>
          </a:p>
          <a:p>
            <a:pPr lvl="1"/>
            <a:r>
              <a:rPr lang="en-US" sz="2100" dirty="0"/>
              <a:t>Trunk Area  x  Unit </a:t>
            </a:r>
            <a:r>
              <a:rPr lang="en-US" sz="2100" dirty="0" smtClean="0"/>
              <a:t>Cost</a:t>
            </a:r>
          </a:p>
          <a:p>
            <a:r>
              <a:rPr lang="en-US" sz="2300" dirty="0" smtClean="0"/>
              <a:t>Installation cost added later</a:t>
            </a:r>
          </a:p>
          <a:p>
            <a:r>
              <a:rPr lang="en-US" sz="2000" dirty="0" smtClean="0"/>
              <a:t>No Adjusted Trunk Area (ATA)</a:t>
            </a:r>
            <a:endParaRPr lang="en-US" sz="2000" dirty="0"/>
          </a:p>
        </p:txBody>
      </p:sp>
      <p:pic>
        <p:nvPicPr>
          <p:cNvPr id="1026" name="Picture 2" descr="C:\Users\James\Desktop\Work\Arboriculture\Research and Education\Teaching and courses\Appraisal Workshop\Arcadia\Powerpoint\large oa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62200"/>
            <a:ext cx="4077333" cy="364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26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Housekeeping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Turn off Cell Phones</a:t>
            </a:r>
          </a:p>
          <a:p>
            <a:r>
              <a:rPr lang="en-US"/>
              <a:t>Restrooms</a:t>
            </a:r>
            <a:endParaRPr lang="en-US" dirty="0"/>
          </a:p>
          <a:p>
            <a:r>
              <a:rPr lang="en-US" dirty="0"/>
              <a:t>Respect your Peers’ Opinions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043" y="1600200"/>
            <a:ext cx="2357438" cy="235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3" y="4161202"/>
            <a:ext cx="2409825" cy="2294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96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Depreciation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Depreciation</a:t>
            </a:r>
          </a:p>
          <a:p>
            <a:pPr lvl="1"/>
            <a:r>
              <a:rPr lang="en-US" dirty="0"/>
              <a:t>Fixed Assets lose value over time</a:t>
            </a:r>
          </a:p>
          <a:p>
            <a:pPr lvl="2"/>
            <a:r>
              <a:rPr lang="en-US" dirty="0"/>
              <a:t>Physical Wear and Tear</a:t>
            </a:r>
          </a:p>
          <a:p>
            <a:pPr lvl="2"/>
            <a:r>
              <a:rPr lang="en-US" dirty="0"/>
              <a:t>Functional Obsolescence</a:t>
            </a:r>
          </a:p>
          <a:p>
            <a:pPr lvl="2"/>
            <a:r>
              <a:rPr lang="en-US" dirty="0"/>
              <a:t>Economic Obsolescence</a:t>
            </a:r>
          </a:p>
          <a:p>
            <a:pPr lvl="2"/>
            <a:r>
              <a:rPr lang="en-US" dirty="0"/>
              <a:t>Curable vs. Incurable</a:t>
            </a:r>
          </a:p>
          <a:p>
            <a:pPr lvl="1"/>
            <a:r>
              <a:rPr lang="en-US" dirty="0"/>
              <a:t>Straight-Line Depreciation</a:t>
            </a:r>
          </a:p>
          <a:p>
            <a:pPr lvl="2"/>
            <a:r>
              <a:rPr lang="en-US" dirty="0"/>
              <a:t>Constant loss of value over time</a:t>
            </a:r>
          </a:p>
          <a:p>
            <a:pPr lvl="2"/>
            <a:r>
              <a:rPr lang="en-US" dirty="0"/>
              <a:t>Not Appropriate for trees</a:t>
            </a:r>
          </a:p>
          <a:p>
            <a:pPr lvl="2"/>
            <a:endParaRPr lang="en-US" dirty="0"/>
          </a:p>
        </p:txBody>
      </p:sp>
      <p:pic>
        <p:nvPicPr>
          <p:cNvPr id="33794" name="Picture 2" descr="C:\Users\James\Desktop\Work\Arboriculture\Research and Education\Teaching and courses\Appraisal Workshop\Powerpoint\pixar up hous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r="32687"/>
          <a:stretch/>
        </p:blipFill>
        <p:spPr bwMode="auto">
          <a:xfrm>
            <a:off x="5715000" y="2057400"/>
            <a:ext cx="2971800" cy="434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35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Depreciation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617720"/>
          </a:xfrm>
        </p:spPr>
        <p:txBody>
          <a:bodyPr>
            <a:normAutofit/>
          </a:bodyPr>
          <a:lstStyle/>
          <a:p>
            <a:r>
              <a:rPr lang="en-US" dirty="0"/>
              <a:t>Reduce </a:t>
            </a:r>
            <a:r>
              <a:rPr lang="en-US" dirty="0" smtClean="0"/>
              <a:t>Basic </a:t>
            </a:r>
            <a:r>
              <a:rPr lang="en-US" dirty="0"/>
              <a:t>Cost to account for loss of value</a:t>
            </a:r>
          </a:p>
          <a:p>
            <a:pPr lvl="1"/>
            <a:r>
              <a:rPr lang="en-US" dirty="0" smtClean="0"/>
              <a:t>Condition Rating</a:t>
            </a:r>
            <a:endParaRPr lang="en-US" dirty="0"/>
          </a:p>
          <a:p>
            <a:pPr lvl="1"/>
            <a:r>
              <a:rPr lang="en-US" dirty="0" smtClean="0"/>
              <a:t>Functional Limitations Rating</a:t>
            </a:r>
            <a:endParaRPr lang="en-US" dirty="0"/>
          </a:p>
          <a:p>
            <a:pPr lvl="1"/>
            <a:r>
              <a:rPr lang="en-US" dirty="0" smtClean="0"/>
              <a:t>External Limitations Rating</a:t>
            </a:r>
            <a:endParaRPr lang="en-US" dirty="0"/>
          </a:p>
          <a:p>
            <a:r>
              <a:rPr lang="en-US" dirty="0"/>
              <a:t>Value range from 0-100</a:t>
            </a:r>
            <a:r>
              <a:rPr lang="en-US" dirty="0" smtClean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83281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Depreciation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617720"/>
          </a:xfrm>
        </p:spPr>
        <p:txBody>
          <a:bodyPr>
            <a:normAutofit/>
          </a:bodyPr>
          <a:lstStyle/>
          <a:p>
            <a:r>
              <a:rPr lang="en-US" dirty="0"/>
              <a:t>Changes for 10</a:t>
            </a:r>
            <a:r>
              <a:rPr lang="en-US" baseline="30000" dirty="0"/>
              <a:t>th</a:t>
            </a:r>
            <a:r>
              <a:rPr lang="en-US" dirty="0"/>
              <a:t> edition</a:t>
            </a:r>
          </a:p>
          <a:p>
            <a:pPr lvl="1"/>
            <a:r>
              <a:rPr lang="en-US" dirty="0"/>
              <a:t>No species rating</a:t>
            </a:r>
          </a:p>
          <a:p>
            <a:pPr lvl="1"/>
            <a:r>
              <a:rPr lang="en-US" dirty="0"/>
              <a:t>No location rating</a:t>
            </a:r>
          </a:p>
          <a:p>
            <a:pPr lvl="1"/>
            <a:r>
              <a:rPr lang="en-US" dirty="0"/>
              <a:t>Species, location, and ATA incorporated into functional and external limitations ratings</a:t>
            </a:r>
          </a:p>
        </p:txBody>
      </p:sp>
    </p:spTree>
    <p:extLst>
      <p:ext uri="{BB962C8B-B14F-4D97-AF65-F5344CB8AC3E}">
        <p14:creationId xmlns:p14="http://schemas.microsoft.com/office/powerpoint/2010/main" val="385900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05000"/>
            <a:ext cx="4038600" cy="4434840"/>
          </a:xfrm>
        </p:spPr>
        <p:txBody>
          <a:bodyPr/>
          <a:lstStyle/>
          <a:p>
            <a:r>
              <a:rPr lang="en-US" dirty="0" smtClean="0"/>
              <a:t>Health</a:t>
            </a:r>
          </a:p>
          <a:p>
            <a:r>
              <a:rPr lang="en-US" dirty="0" smtClean="0"/>
              <a:t>Structure</a:t>
            </a:r>
          </a:p>
          <a:p>
            <a:r>
              <a:rPr lang="en-US" dirty="0" smtClean="0"/>
              <a:t>Form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000" y="1905000"/>
            <a:ext cx="4038600" cy="443484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Excellent	81%-100%</a:t>
            </a:r>
          </a:p>
          <a:p>
            <a:r>
              <a:rPr lang="en-US" sz="2400" dirty="0" smtClean="0"/>
              <a:t>Good	61%-80%</a:t>
            </a:r>
          </a:p>
          <a:p>
            <a:r>
              <a:rPr lang="en-US" sz="2400" dirty="0" smtClean="0"/>
              <a:t>Fair		41%-60%</a:t>
            </a:r>
          </a:p>
          <a:p>
            <a:r>
              <a:rPr lang="en-US" sz="2400" dirty="0" smtClean="0"/>
              <a:t>Poor		21%-40%</a:t>
            </a:r>
          </a:p>
          <a:p>
            <a:r>
              <a:rPr lang="en-US" sz="2400" dirty="0" smtClean="0"/>
              <a:t>Very Poor	6%-20%</a:t>
            </a:r>
          </a:p>
          <a:p>
            <a:r>
              <a:rPr lang="en-US" sz="2400" dirty="0" smtClean="0"/>
              <a:t>Dead	0%-5%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856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4038600" cy="4434840"/>
          </a:xfrm>
        </p:spPr>
        <p:txBody>
          <a:bodyPr/>
          <a:lstStyle/>
          <a:p>
            <a:r>
              <a:rPr lang="en-US" dirty="0" smtClean="0"/>
              <a:t>Health</a:t>
            </a:r>
          </a:p>
          <a:p>
            <a:r>
              <a:rPr lang="en-US" dirty="0" smtClean="0"/>
              <a:t>Structure</a:t>
            </a:r>
          </a:p>
          <a:p>
            <a:r>
              <a:rPr lang="en-US" dirty="0" smtClean="0"/>
              <a:t>Form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3810000"/>
            <a:ext cx="4038600" cy="3048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Excellent	81%-100%</a:t>
            </a:r>
          </a:p>
          <a:p>
            <a:r>
              <a:rPr lang="en-US" sz="2000" dirty="0" smtClean="0"/>
              <a:t>Good		61%-80%</a:t>
            </a:r>
          </a:p>
          <a:p>
            <a:r>
              <a:rPr lang="en-US" sz="2000" dirty="0" smtClean="0"/>
              <a:t>Fair		41%-60%</a:t>
            </a:r>
          </a:p>
          <a:p>
            <a:r>
              <a:rPr lang="en-US" sz="2000" dirty="0" smtClean="0"/>
              <a:t>Poor		21%-40%</a:t>
            </a:r>
          </a:p>
          <a:p>
            <a:r>
              <a:rPr lang="en-US" sz="2000" dirty="0" smtClean="0"/>
              <a:t>Very Poor	6%-20%</a:t>
            </a:r>
          </a:p>
          <a:p>
            <a:r>
              <a:rPr lang="en-US" sz="2000" dirty="0" smtClean="0"/>
              <a:t>Dead		0%-5%</a:t>
            </a:r>
            <a:endParaRPr lang="en-US" sz="2000" dirty="0"/>
          </a:p>
        </p:txBody>
      </p:sp>
      <p:pic>
        <p:nvPicPr>
          <p:cNvPr id="5122" name="Picture 2" descr="C:\Users\James\Desktop\Work\Class One Arboriculture\Reports\Individual Clients\Han Li\pre-loss images\Tree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990599"/>
            <a:ext cx="3660601" cy="556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12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4038600" cy="4434840"/>
          </a:xfrm>
        </p:spPr>
        <p:txBody>
          <a:bodyPr/>
          <a:lstStyle/>
          <a:p>
            <a:r>
              <a:rPr lang="en-US" dirty="0" smtClean="0"/>
              <a:t>Health</a:t>
            </a:r>
          </a:p>
          <a:p>
            <a:r>
              <a:rPr lang="en-US" dirty="0" smtClean="0"/>
              <a:t>Structure</a:t>
            </a:r>
          </a:p>
          <a:p>
            <a:r>
              <a:rPr lang="en-US" dirty="0" smtClean="0"/>
              <a:t>Form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3810000"/>
            <a:ext cx="4038600" cy="3048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Excellent	81%-100%</a:t>
            </a:r>
          </a:p>
          <a:p>
            <a:r>
              <a:rPr lang="en-US" sz="2000" dirty="0" smtClean="0"/>
              <a:t>Good		61%-80%</a:t>
            </a:r>
          </a:p>
          <a:p>
            <a:r>
              <a:rPr lang="en-US" sz="2000" dirty="0" smtClean="0"/>
              <a:t>Fair		41%-60%</a:t>
            </a:r>
          </a:p>
          <a:p>
            <a:r>
              <a:rPr lang="en-US" sz="2000" dirty="0" smtClean="0"/>
              <a:t>Poor		21%-40%</a:t>
            </a:r>
          </a:p>
          <a:p>
            <a:r>
              <a:rPr lang="en-US" sz="2000" dirty="0" smtClean="0"/>
              <a:t>Very Poor	6%-20%</a:t>
            </a:r>
          </a:p>
          <a:p>
            <a:r>
              <a:rPr lang="en-US" sz="2000" dirty="0" smtClean="0"/>
              <a:t>Dead		0%-5%</a:t>
            </a:r>
            <a:endParaRPr lang="en-US" sz="2000" dirty="0"/>
          </a:p>
        </p:txBody>
      </p:sp>
      <p:pic>
        <p:nvPicPr>
          <p:cNvPr id="6146" name="Picture 2" descr="C:\Users\James\Desktop\Work\Class One Arboriculture\Reports\Individual Clients\Han Li\field images\IMG_64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499" y="1519999"/>
            <a:ext cx="3660601" cy="488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72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4038600" cy="4434840"/>
          </a:xfrm>
        </p:spPr>
        <p:txBody>
          <a:bodyPr/>
          <a:lstStyle/>
          <a:p>
            <a:r>
              <a:rPr lang="en-US" dirty="0" smtClean="0"/>
              <a:t>Health</a:t>
            </a:r>
          </a:p>
          <a:p>
            <a:r>
              <a:rPr lang="en-US" dirty="0" smtClean="0"/>
              <a:t>Structure</a:t>
            </a:r>
          </a:p>
          <a:p>
            <a:r>
              <a:rPr lang="en-US" dirty="0" smtClean="0"/>
              <a:t>Form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3810000"/>
            <a:ext cx="4038600" cy="3048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Excellent	81%-100%</a:t>
            </a:r>
          </a:p>
          <a:p>
            <a:r>
              <a:rPr lang="en-US" sz="2000" dirty="0" smtClean="0"/>
              <a:t>Good		61%-80%</a:t>
            </a:r>
          </a:p>
          <a:p>
            <a:r>
              <a:rPr lang="en-US" sz="2000" dirty="0" smtClean="0"/>
              <a:t>Fair		41%-60%</a:t>
            </a:r>
          </a:p>
          <a:p>
            <a:r>
              <a:rPr lang="en-US" sz="2000" dirty="0" smtClean="0"/>
              <a:t>Poor		21%-40%</a:t>
            </a:r>
          </a:p>
          <a:p>
            <a:r>
              <a:rPr lang="en-US" sz="2000" dirty="0" smtClean="0"/>
              <a:t>Very Poor	6%-20%</a:t>
            </a:r>
          </a:p>
          <a:p>
            <a:r>
              <a:rPr lang="en-US" sz="2000" dirty="0" smtClean="0"/>
              <a:t>Dead		0%-5%</a:t>
            </a:r>
            <a:endParaRPr lang="en-US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7287" y="1519999"/>
            <a:ext cx="3203025" cy="488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52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4038600" cy="4434840"/>
          </a:xfrm>
        </p:spPr>
        <p:txBody>
          <a:bodyPr/>
          <a:lstStyle/>
          <a:p>
            <a:r>
              <a:rPr lang="en-US" dirty="0" smtClean="0"/>
              <a:t>Health</a:t>
            </a:r>
          </a:p>
          <a:p>
            <a:r>
              <a:rPr lang="en-US" dirty="0" smtClean="0"/>
              <a:t>Structure</a:t>
            </a:r>
          </a:p>
          <a:p>
            <a:r>
              <a:rPr lang="en-US" dirty="0" smtClean="0"/>
              <a:t>Form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3810000"/>
            <a:ext cx="4038600" cy="3048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Excellent	81%-100%</a:t>
            </a:r>
          </a:p>
          <a:p>
            <a:r>
              <a:rPr lang="en-US" sz="2000" dirty="0" smtClean="0"/>
              <a:t>Good		61%-80%</a:t>
            </a:r>
          </a:p>
          <a:p>
            <a:r>
              <a:rPr lang="en-US" sz="2000" dirty="0" smtClean="0"/>
              <a:t>Fair		41%-60%</a:t>
            </a:r>
          </a:p>
          <a:p>
            <a:r>
              <a:rPr lang="en-US" sz="2000" dirty="0" smtClean="0"/>
              <a:t>Poor		21%-40%</a:t>
            </a:r>
          </a:p>
          <a:p>
            <a:r>
              <a:rPr lang="en-US" sz="2000" dirty="0" smtClean="0"/>
              <a:t>Very Poor	6%-20%</a:t>
            </a:r>
          </a:p>
          <a:p>
            <a:r>
              <a:rPr lang="en-US" sz="2000" dirty="0" smtClean="0"/>
              <a:t>Dead		0%-5%</a:t>
            </a:r>
            <a:endParaRPr lang="en-US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3800" y="1905000"/>
            <a:ext cx="5165456" cy="344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97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8382000" cy="4434840"/>
          </a:xfrm>
        </p:spPr>
        <p:txBody>
          <a:bodyPr/>
          <a:lstStyle/>
          <a:p>
            <a:r>
              <a:rPr lang="en-US" dirty="0" smtClean="0"/>
              <a:t>Combining Health Structure, and Form</a:t>
            </a:r>
          </a:p>
          <a:p>
            <a:pPr lvl="1"/>
            <a:r>
              <a:rPr lang="en-US" dirty="0"/>
              <a:t>Lowest Rating</a:t>
            </a:r>
          </a:p>
          <a:p>
            <a:pPr lvl="1"/>
            <a:r>
              <a:rPr lang="en-US" dirty="0" smtClean="0"/>
              <a:t>Mean Value</a:t>
            </a:r>
          </a:p>
          <a:p>
            <a:pPr lvl="1"/>
            <a:r>
              <a:rPr lang="en-US" dirty="0" smtClean="0"/>
              <a:t>Weighted Average</a:t>
            </a:r>
          </a:p>
          <a:p>
            <a:pPr lvl="1"/>
            <a:r>
              <a:rPr lang="en-US" dirty="0" smtClean="0"/>
              <a:t>Intuitive</a:t>
            </a:r>
          </a:p>
        </p:txBody>
      </p:sp>
    </p:spTree>
    <p:extLst>
      <p:ext uri="{BB962C8B-B14F-4D97-AF65-F5344CB8AC3E}">
        <p14:creationId xmlns:p14="http://schemas.microsoft.com/office/powerpoint/2010/main" val="51908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Limitations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2400" y="1905000"/>
            <a:ext cx="8001000" cy="3718715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Interaction of species and site</a:t>
            </a:r>
          </a:p>
          <a:p>
            <a:pPr lvl="1"/>
            <a:r>
              <a:rPr lang="en-US" dirty="0" smtClean="0"/>
              <a:t>How effective it is at performing its function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60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3E2A37-1207-48CD-B803-087EBCA13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Outline and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37AC883-4D1A-40F5-928E-ED74DCFE7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Cover the basic theory of Tree Appraisal</a:t>
            </a:r>
          </a:p>
          <a:p>
            <a:r>
              <a:rPr lang="en-US" dirty="0"/>
              <a:t>Give you the opportunity to practice on real trees</a:t>
            </a:r>
          </a:p>
          <a:p>
            <a:r>
              <a:rPr lang="en-US" dirty="0" smtClean="0"/>
              <a:t>Brief over view of changes in current </a:t>
            </a:r>
            <a:r>
              <a:rPr lang="en-US" dirty="0"/>
              <a:t>edition of the </a:t>
            </a:r>
            <a:r>
              <a:rPr lang="en-US" i="1" dirty="0"/>
              <a:t>Guide for Plant Appraisal</a:t>
            </a:r>
            <a:r>
              <a:rPr lang="en-US" dirty="0"/>
              <a:t>, </a:t>
            </a:r>
            <a:r>
              <a:rPr lang="en-US" dirty="0" smtClean="0"/>
              <a:t>10</a:t>
            </a:r>
            <a:r>
              <a:rPr lang="en-US" baseline="30000" dirty="0" smtClean="0"/>
              <a:t>th</a:t>
            </a:r>
            <a:r>
              <a:rPr lang="en-US" dirty="0" smtClean="0"/>
              <a:t> Edition</a:t>
            </a:r>
            <a:r>
              <a:rPr lang="en-US" dirty="0"/>
              <a:t>, </a:t>
            </a:r>
            <a:r>
              <a:rPr lang="en-US" dirty="0" smtClean="0"/>
              <a:t>2018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93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Limitations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2400" y="1905000"/>
            <a:ext cx="8153400" cy="4495800"/>
          </a:xfrm>
        </p:spPr>
        <p:txBody>
          <a:bodyPr>
            <a:normAutofit/>
          </a:bodyPr>
          <a:lstStyle/>
          <a:p>
            <a:pPr lvl="2"/>
            <a:r>
              <a:rPr lang="en-US" sz="2400" dirty="0"/>
              <a:t>Allergenic properties</a:t>
            </a:r>
          </a:p>
          <a:p>
            <a:pPr lvl="2"/>
            <a:r>
              <a:rPr lang="en-US" sz="2400" dirty="0"/>
              <a:t>Light/glare shield</a:t>
            </a:r>
          </a:p>
          <a:p>
            <a:pPr lvl="2"/>
            <a:r>
              <a:rPr lang="en-US" sz="2400" dirty="0"/>
              <a:t>Shade and cooling</a:t>
            </a:r>
          </a:p>
          <a:p>
            <a:pPr lvl="2"/>
            <a:r>
              <a:rPr lang="en-US" sz="2400" dirty="0"/>
              <a:t>Safety barrier</a:t>
            </a:r>
          </a:p>
          <a:p>
            <a:pPr lvl="2"/>
            <a:r>
              <a:rPr lang="en-US" sz="2400" dirty="0"/>
              <a:t>Wind control</a:t>
            </a:r>
          </a:p>
          <a:p>
            <a:pPr lvl="2"/>
            <a:r>
              <a:rPr lang="en-US" sz="2400" dirty="0"/>
              <a:t>Traffic control</a:t>
            </a:r>
          </a:p>
          <a:p>
            <a:pPr lvl="2"/>
            <a:r>
              <a:rPr lang="en-US" sz="2400" dirty="0"/>
              <a:t>Erosion control</a:t>
            </a:r>
          </a:p>
          <a:p>
            <a:pPr lvl="2"/>
            <a:r>
              <a:rPr lang="en-US" sz="2400" dirty="0"/>
              <a:t>Cleanliness of flowers, leaves, and fruit</a:t>
            </a:r>
          </a:p>
        </p:txBody>
      </p:sp>
    </p:spTree>
    <p:extLst>
      <p:ext uri="{BB962C8B-B14F-4D97-AF65-F5344CB8AC3E}">
        <p14:creationId xmlns:p14="http://schemas.microsoft.com/office/powerpoint/2010/main" val="149032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Limitations</a:t>
            </a:r>
            <a:endParaRPr lang="en-US" dirty="0"/>
          </a:p>
        </p:txBody>
      </p:sp>
      <p:pic>
        <p:nvPicPr>
          <p:cNvPr id="6" name="Picture 2" descr="C:\Users\James\Desktop\Work\Arboriculture\Research and Education\Teaching and courses\Appraisal Workshop\Arcadia\Powerpoint\green street pasade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1905000"/>
            <a:ext cx="62484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7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Limitations</a:t>
            </a:r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05000"/>
            <a:ext cx="3429000" cy="459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33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Limitations</a:t>
            </a:r>
            <a:endParaRPr lang="en-US" dirty="0"/>
          </a:p>
        </p:txBody>
      </p:sp>
      <p:pic>
        <p:nvPicPr>
          <p:cNvPr id="3074" name="Picture 2" descr="C:\Users\James\Desktop\Work\Arboriculture\Research and Education\Teaching and courses\Speaking Engagements\Pacific Northwest ISA Conference\Powerpoint\ginkgo bilo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57400"/>
            <a:ext cx="2895600" cy="434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78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Limitations</a:t>
            </a:r>
            <a:endParaRPr lang="en-US" dirty="0"/>
          </a:p>
        </p:txBody>
      </p:sp>
      <p:pic>
        <p:nvPicPr>
          <p:cNvPr id="3074" name="Picture 2" descr="C:\Users\James\Desktop\Work\Arboriculture\Research and Education\Teaching and courses\Speaking Engagements\Pacific Northwest ISA Conference\Powerpoint\ginkgo bilo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57400"/>
            <a:ext cx="2895600" cy="434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ames\Desktop\Work\Arboriculture\Research and Education\Teaching and courses\Speaking Engagements\PNW Appraisal Workshop 2019\ginkgo fruit fema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438400"/>
            <a:ext cx="4495800" cy="313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39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Limitations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2400" y="1905000"/>
            <a:ext cx="8001000" cy="3718715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Factors outside of the property</a:t>
            </a:r>
          </a:p>
          <a:p>
            <a:pPr lvl="1"/>
            <a:r>
              <a:rPr lang="en-US" dirty="0" smtClean="0"/>
              <a:t>Out of control of property owner</a:t>
            </a:r>
          </a:p>
          <a:p>
            <a:pPr lvl="1"/>
            <a:r>
              <a:rPr lang="en-US" dirty="0" smtClean="0"/>
              <a:t>Affect plant condition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17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Limitations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2400" y="1905000"/>
            <a:ext cx="8001000" cy="3718715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View Ordinances or CCRs</a:t>
            </a:r>
            <a:endParaRPr lang="en-US" dirty="0"/>
          </a:p>
        </p:txBody>
      </p:sp>
      <p:pic>
        <p:nvPicPr>
          <p:cNvPr id="4" name="Picture 3" descr="C:\Users\James\Desktop\Work\Class One Arboriculture\Reports\Individual Clients\Isaacs Barrak\photos\JPEG\IMG_1871 - Marked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4" b="4746"/>
          <a:stretch/>
        </p:blipFill>
        <p:spPr bwMode="auto">
          <a:xfrm>
            <a:off x="4572000" y="2057400"/>
            <a:ext cx="3962400" cy="4157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623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Limitations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2400" y="1905000"/>
            <a:ext cx="8001000" cy="3718715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View Ordinances or </a:t>
            </a:r>
            <a:r>
              <a:rPr lang="en-US" dirty="0" smtClean="0"/>
              <a:t>CCRs</a:t>
            </a:r>
          </a:p>
          <a:p>
            <a:pPr lvl="1"/>
            <a:r>
              <a:rPr lang="en-US" dirty="0" smtClean="0"/>
              <a:t>Water use restrictions</a:t>
            </a:r>
            <a:endParaRPr lang="en-US" dirty="0"/>
          </a:p>
        </p:txBody>
      </p:sp>
      <p:pic>
        <p:nvPicPr>
          <p:cNvPr id="4" name="Picture 3" descr="C:\Users\James\Desktop\Work\Class One Arboriculture\Reports\City of Pasadena\245 S. Holliston\IMG_574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2057400"/>
            <a:ext cx="3390900" cy="452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173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Limitations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2400" y="1905000"/>
            <a:ext cx="8001000" cy="3718715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View Ordinances or CCRs</a:t>
            </a:r>
          </a:p>
          <a:p>
            <a:pPr lvl="1"/>
            <a:r>
              <a:rPr lang="en-US" dirty="0"/>
              <a:t>Water use restrictions</a:t>
            </a:r>
          </a:p>
          <a:p>
            <a:pPr lvl="1"/>
            <a:r>
              <a:rPr lang="en-US" dirty="0" smtClean="0"/>
              <a:t>Presence of Serious Pests</a:t>
            </a:r>
            <a:endParaRPr lang="en-US" dirty="0"/>
          </a:p>
        </p:txBody>
      </p:sp>
      <p:pic>
        <p:nvPicPr>
          <p:cNvPr id="4098" name="Picture 2" descr="C:\Users\James\Desktop\Work\Arboriculture\Research and Education\Teaching and courses\Speaking Engagements\PNW Appraisal Workshop 2019\emerald ash bor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26028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James\Desktop\Work\Arboriculture\Research and Education\Teaching and courses\Speaking Engagements\PNW Appraisal Workshop 2019\dutch elm disea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11604"/>
            <a:ext cx="3200400" cy="466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7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Calculation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 </a:t>
            </a:r>
            <a:r>
              <a:rPr lang="en-US" dirty="0"/>
              <a:t>Cost x</a:t>
            </a:r>
          </a:p>
          <a:p>
            <a:r>
              <a:rPr lang="en-US" dirty="0" smtClean="0"/>
              <a:t>Condition Rating  </a:t>
            </a:r>
            <a:r>
              <a:rPr lang="en-US" dirty="0"/>
              <a:t>x</a:t>
            </a:r>
          </a:p>
          <a:p>
            <a:r>
              <a:rPr lang="en-US" dirty="0" smtClean="0"/>
              <a:t>Functional Limitations Rating  </a:t>
            </a:r>
            <a:r>
              <a:rPr lang="en-US" dirty="0"/>
              <a:t>x</a:t>
            </a:r>
          </a:p>
          <a:p>
            <a:r>
              <a:rPr lang="en-US" dirty="0" smtClean="0"/>
              <a:t>External Limitations Rating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      =    Depreciated </a:t>
            </a:r>
            <a:r>
              <a:rPr lang="en-US" dirty="0" smtClean="0"/>
              <a:t>Cost</a:t>
            </a:r>
            <a:r>
              <a:rPr lang="en-US" dirty="0"/>
              <a:t>	</a:t>
            </a:r>
            <a:r>
              <a:rPr lang="en-US" dirty="0" smtClean="0"/>
              <a:t>		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23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Appraisal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Trees Have Value</a:t>
            </a:r>
          </a:p>
          <a:p>
            <a:r>
              <a:rPr lang="en-US" dirty="0"/>
              <a:t>Appraisal is an Opinion of Value</a:t>
            </a:r>
          </a:p>
          <a:p>
            <a:r>
              <a:rPr lang="en-US" dirty="0"/>
              <a:t>Reasons for Appraisal</a:t>
            </a:r>
          </a:p>
          <a:p>
            <a:pPr lvl="1"/>
            <a:r>
              <a:rPr lang="en-US" dirty="0"/>
              <a:t>Disputes/Litigation</a:t>
            </a:r>
          </a:p>
          <a:p>
            <a:pPr lvl="1"/>
            <a:r>
              <a:rPr lang="en-US" dirty="0"/>
              <a:t>Inventory/Management</a:t>
            </a:r>
          </a:p>
          <a:p>
            <a:pPr lvl="1"/>
            <a:r>
              <a:rPr lang="en-US" dirty="0"/>
              <a:t>Insurance</a:t>
            </a:r>
          </a:p>
          <a:p>
            <a:pPr lvl="1"/>
            <a:r>
              <a:rPr lang="en-US" dirty="0"/>
              <a:t>Construction Bonding</a:t>
            </a:r>
          </a:p>
          <a:p>
            <a:pPr lvl="1"/>
            <a:r>
              <a:rPr lang="en-US" dirty="0"/>
              <a:t>Municipal Fines</a:t>
            </a:r>
          </a:p>
          <a:p>
            <a:pPr lvl="1"/>
            <a:r>
              <a:rPr lang="en-US" dirty="0"/>
              <a:t>Others…?</a:t>
            </a:r>
          </a:p>
          <a:p>
            <a:pPr lvl="1"/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752600"/>
            <a:ext cx="3124200" cy="4373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 descr="C:\Users\James\Desktop\Work\Arboriculture\Research and Education\Teaching and courses\Appraisal Workshop\Powerpoint\price-tag-m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2502">
            <a:off x="4352331" y="4197758"/>
            <a:ext cx="2684462" cy="211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40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Calculation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Additional Costs</a:t>
            </a:r>
          </a:p>
          <a:p>
            <a:pPr lvl="1"/>
            <a:r>
              <a:rPr lang="en-US" dirty="0" smtClean="0"/>
              <a:t>Installation</a:t>
            </a:r>
          </a:p>
          <a:p>
            <a:pPr lvl="1"/>
            <a:r>
              <a:rPr lang="en-US" dirty="0" smtClean="0"/>
              <a:t>Stump Removal</a:t>
            </a:r>
          </a:p>
          <a:p>
            <a:pPr lvl="1"/>
            <a:r>
              <a:rPr lang="en-US" dirty="0" smtClean="0"/>
              <a:t>Post-Planting Monitoring</a:t>
            </a:r>
          </a:p>
          <a:p>
            <a:pPr lvl="1"/>
            <a:r>
              <a:rPr lang="en-US" dirty="0" smtClean="0"/>
              <a:t>Collateral Repairs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22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Calculation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Rounding</a:t>
            </a:r>
            <a:endParaRPr lang="en-US" dirty="0"/>
          </a:p>
          <a:p>
            <a:pPr lvl="1"/>
            <a:r>
              <a:rPr lang="en-US" dirty="0" smtClean="0"/>
              <a:t>2-3 significant figures</a:t>
            </a:r>
          </a:p>
          <a:p>
            <a:pPr lvl="1"/>
            <a:r>
              <a:rPr lang="en-US" dirty="0" smtClean="0"/>
              <a:t>Implies level of precision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$8,874.42 rounds to:</a:t>
            </a:r>
          </a:p>
          <a:p>
            <a:pPr lvl="2"/>
            <a:r>
              <a:rPr lang="en-US" dirty="0" smtClean="0"/>
              <a:t>$9,000.00   one significant figure</a:t>
            </a:r>
          </a:p>
          <a:p>
            <a:pPr lvl="2"/>
            <a:r>
              <a:rPr lang="en-US" dirty="0" smtClean="0"/>
              <a:t>$8,900.00   two significant figures</a:t>
            </a:r>
          </a:p>
          <a:p>
            <a:pPr lvl="2"/>
            <a:r>
              <a:rPr lang="en-US" dirty="0" smtClean="0"/>
              <a:t>$8,870.00   three significant figures</a:t>
            </a:r>
          </a:p>
          <a:p>
            <a:pPr lvl="2"/>
            <a:r>
              <a:rPr lang="en-US" dirty="0" smtClean="0"/>
              <a:t>$8,874.00   four significant figures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24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Reconciliation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 of Reasonableness</a:t>
            </a:r>
          </a:p>
          <a:p>
            <a:r>
              <a:rPr lang="en-US" dirty="0"/>
              <a:t>Use multiple appraisal methods and/or approaches</a:t>
            </a:r>
          </a:p>
          <a:p>
            <a:pPr lvl="1"/>
            <a:r>
              <a:rPr lang="en-US" dirty="0"/>
              <a:t>Reject outliers</a:t>
            </a:r>
          </a:p>
          <a:p>
            <a:pPr lvl="1"/>
            <a:r>
              <a:rPr lang="en-US" dirty="0"/>
              <a:t>Support chosen method with evidence</a:t>
            </a:r>
          </a:p>
          <a:p>
            <a:r>
              <a:rPr lang="en-US" dirty="0"/>
              <a:t>Defensible conclusion</a:t>
            </a:r>
          </a:p>
        </p:txBody>
      </p:sp>
    </p:spTree>
    <p:extLst>
      <p:ext uri="{BB962C8B-B14F-4D97-AF65-F5344CB8AC3E}">
        <p14:creationId xmlns:p14="http://schemas.microsoft.com/office/powerpoint/2010/main" val="12985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Classroom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Tree Measurement</a:t>
            </a:r>
          </a:p>
          <a:p>
            <a:pPr lvl="1"/>
            <a:r>
              <a:rPr lang="en-US" dirty="0"/>
              <a:t>Where to place the tape</a:t>
            </a:r>
          </a:p>
          <a:p>
            <a:pPr lvl="1"/>
            <a:r>
              <a:rPr lang="en-US"/>
              <a:t>Case studies</a:t>
            </a:r>
          </a:p>
          <a:p>
            <a:pPr lvl="1"/>
            <a:r>
              <a:rPr lang="en-US"/>
              <a:t>Not </a:t>
            </a:r>
            <a:r>
              <a:rPr lang="en-US" dirty="0"/>
              <a:t>always a “correct” answer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77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381093"/>
            <a:ext cx="4038600" cy="41744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Classroom Practice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935480"/>
            <a:ext cx="5257800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Where do we measure it?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33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381093"/>
            <a:ext cx="4038599" cy="41744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Classroom Practice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935480"/>
            <a:ext cx="5257800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Where do we measure it?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90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9"/>
          <a:stretch/>
        </p:blipFill>
        <p:spPr>
          <a:xfrm>
            <a:off x="3962400" y="2362201"/>
            <a:ext cx="4038600" cy="449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Classroom Practice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935480"/>
            <a:ext cx="5257800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Grade lowered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2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7"/>
          <a:stretch/>
        </p:blipFill>
        <p:spPr>
          <a:xfrm>
            <a:off x="3962401" y="2350755"/>
            <a:ext cx="4038598" cy="45072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Classroom Practice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935480"/>
            <a:ext cx="5257800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Natural Grade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39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248940"/>
            <a:ext cx="4182900" cy="4323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Classroom Practice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935480"/>
            <a:ext cx="5257800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Fill soil added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93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248940"/>
            <a:ext cx="4182900" cy="4323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Classroom Practice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935480"/>
            <a:ext cx="5257800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natural grade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38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Ethics in Appraisal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Must remain objective</a:t>
            </a:r>
          </a:p>
          <a:p>
            <a:r>
              <a:rPr lang="en-US" dirty="0"/>
              <a:t>Appraisals with the same assignment should remain the same regardless of the client or side</a:t>
            </a:r>
          </a:p>
          <a:p>
            <a:r>
              <a:rPr lang="en-US" dirty="0"/>
              <a:t>Avoid boosting or suppressing value to support a side</a:t>
            </a:r>
          </a:p>
          <a:p>
            <a:pPr lvl="1"/>
            <a:r>
              <a:rPr lang="en-US" dirty="0"/>
              <a:t>“Bought yourself a bigger tree.”</a:t>
            </a:r>
          </a:p>
          <a:p>
            <a:pPr lvl="1"/>
            <a:r>
              <a:rPr lang="en-US" dirty="0"/>
              <a:t>“Massaging numbers”</a:t>
            </a:r>
          </a:p>
          <a:p>
            <a:pPr lvl="1"/>
            <a:r>
              <a:rPr lang="en-US" dirty="0"/>
              <a:t>Revisions of substance</a:t>
            </a:r>
          </a:p>
          <a:p>
            <a:pPr lvl="2"/>
            <a:r>
              <a:rPr lang="en-US" dirty="0" smtClean="0"/>
              <a:t>“I would be happy </a:t>
            </a:r>
            <a:r>
              <a:rPr lang="en-US" dirty="0"/>
              <a:t>to correct </a:t>
            </a:r>
            <a:r>
              <a:rPr lang="en-US" dirty="0" smtClean="0"/>
              <a:t>mistakes, </a:t>
            </a:r>
            <a:r>
              <a:rPr lang="en-US" dirty="0"/>
              <a:t>but not </a:t>
            </a:r>
            <a:r>
              <a:rPr lang="en-US" dirty="0" smtClean="0"/>
              <a:t>to change </a:t>
            </a:r>
            <a:r>
              <a:rPr lang="en-US" dirty="0"/>
              <a:t>facts and/or </a:t>
            </a:r>
            <a:r>
              <a:rPr lang="en-US" dirty="0" smtClean="0"/>
              <a:t>my opinion.”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21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2460006"/>
            <a:ext cx="4038597" cy="4016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Classroom Practice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935480"/>
            <a:ext cx="5257800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Where do we measure it?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26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2460006"/>
            <a:ext cx="4038597" cy="4016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Classroom Practice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935480"/>
            <a:ext cx="5257800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Where do we measure it?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97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121739"/>
            <a:ext cx="3799231" cy="47362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Classroom Practice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935480"/>
            <a:ext cx="5257800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Steep slope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63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121739"/>
            <a:ext cx="3799230" cy="47362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Classroom Practice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935480"/>
            <a:ext cx="5257800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Steep Slope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83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385" y="2375822"/>
            <a:ext cx="4188896" cy="43297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Classroom Practice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935480"/>
            <a:ext cx="5257800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Trunk abnormality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13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386" y="2375822"/>
            <a:ext cx="4188894" cy="43297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Classroom Practice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935480"/>
            <a:ext cx="5257800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Height that “best represents the size of the tree”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06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Classroom Practice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935480"/>
            <a:ext cx="2362200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Where do we measure it?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3124200"/>
            <a:ext cx="3809999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2013" y="2175164"/>
            <a:ext cx="3883374" cy="429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27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Classroom Practice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935480"/>
            <a:ext cx="3962400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When is it a shoot?</a:t>
            </a:r>
          </a:p>
          <a:p>
            <a:r>
              <a:rPr lang="en-US" dirty="0"/>
              <a:t>When is it a trunk?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3124200"/>
            <a:ext cx="381000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2013" y="2175164"/>
            <a:ext cx="3883374" cy="429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64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133600"/>
            <a:ext cx="3217351" cy="4323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Classroom Practice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935480"/>
            <a:ext cx="5257800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Where do we measure it?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23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133600"/>
            <a:ext cx="3217351" cy="43235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Classroom Practice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935480"/>
            <a:ext cx="5257800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Where do we measure it?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42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Guide to Plant Appraisal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Council of Tree and Landscape Appraisers</a:t>
            </a:r>
          </a:p>
          <a:p>
            <a:r>
              <a:rPr lang="en-US" dirty="0" smtClean="0"/>
              <a:t>ISA </a:t>
            </a:r>
            <a:r>
              <a:rPr lang="en-US" dirty="0"/>
              <a:t>Regional </a:t>
            </a:r>
            <a:r>
              <a:rPr lang="en-US" dirty="0" smtClean="0"/>
              <a:t>Plant Appraisal Committees (RPACs)</a:t>
            </a:r>
          </a:p>
          <a:p>
            <a:pPr lvl="1"/>
            <a:r>
              <a:rPr lang="en-US" dirty="0" smtClean="0"/>
              <a:t>Regional Species Classification Guides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18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390922"/>
            <a:ext cx="5181600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Classroom Practice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935480"/>
            <a:ext cx="5257800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Where do we measure it?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57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390922"/>
            <a:ext cx="5181600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Classroom Practice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935480"/>
            <a:ext cx="5257800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Where do we measure it?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19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390922"/>
            <a:ext cx="5181600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Classroom Practice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935480"/>
            <a:ext cx="5257800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Where do we measure it?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33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390922"/>
            <a:ext cx="5181600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Classroom Practice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935480"/>
            <a:ext cx="5257800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Where do we measure it?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57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390922"/>
            <a:ext cx="5181600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Classroom Practice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935480"/>
            <a:ext cx="5257800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Where do we measure it?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16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802980"/>
            <a:ext cx="3741845" cy="4978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Classroom Practice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1935480"/>
            <a:ext cx="3962400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Classroom Appraisal Sheet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dirty="0"/>
              <a:t>Redwood growing on college campus in the San Francisco Bay Area, near a library.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53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Field Appraisal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4400" y="2036230"/>
            <a:ext cx="4267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Tree 1</a:t>
            </a:r>
          </a:p>
          <a:p>
            <a:r>
              <a:rPr lang="en-US" i="1" dirty="0" err="1"/>
              <a:t>Cercidiphyllum</a:t>
            </a:r>
            <a:r>
              <a:rPr lang="en-US" i="1" dirty="0"/>
              <a:t> </a:t>
            </a:r>
            <a:r>
              <a:rPr lang="en-US" i="1" dirty="0" err="1"/>
              <a:t>japonicum</a:t>
            </a:r>
            <a:endParaRPr lang="en-US" i="1" dirty="0"/>
          </a:p>
          <a:p>
            <a:endParaRPr lang="en-US" dirty="0"/>
          </a:p>
          <a:p>
            <a:r>
              <a:rPr lang="en-US" dirty="0" smtClean="0"/>
              <a:t>#4 Unit </a:t>
            </a:r>
            <a:r>
              <a:rPr lang="en-US" dirty="0"/>
              <a:t>Tree Cost: 	$</a:t>
            </a:r>
            <a:r>
              <a:rPr lang="en-US" dirty="0" smtClean="0"/>
              <a:t>72</a:t>
            </a:r>
          </a:p>
          <a:p>
            <a:endParaRPr lang="en-US" dirty="0"/>
          </a:p>
          <a:p>
            <a:r>
              <a:rPr lang="en-US" dirty="0" smtClean="0"/>
              <a:t>#13 Installation:		$306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09" y="2036230"/>
            <a:ext cx="3390587" cy="452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6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Field Appraisal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4400" y="2036230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Tree 2</a:t>
            </a:r>
          </a:p>
          <a:p>
            <a:r>
              <a:rPr lang="en-US" i="1" dirty="0"/>
              <a:t>Cedrus </a:t>
            </a:r>
            <a:r>
              <a:rPr lang="en-US" i="1" dirty="0" err="1" smtClean="0"/>
              <a:t>libani</a:t>
            </a:r>
            <a:endParaRPr lang="en-US" i="1" dirty="0"/>
          </a:p>
          <a:p>
            <a:endParaRPr lang="en-US" dirty="0"/>
          </a:p>
          <a:p>
            <a:r>
              <a:rPr lang="en-US" dirty="0"/>
              <a:t>#4 Unit Tree Cost: 	</a:t>
            </a:r>
            <a:r>
              <a:rPr lang="en-US" dirty="0" smtClean="0"/>
              <a:t>$57</a:t>
            </a:r>
            <a:endParaRPr lang="en-US" dirty="0"/>
          </a:p>
          <a:p>
            <a:endParaRPr lang="en-US" dirty="0"/>
          </a:p>
          <a:p>
            <a:r>
              <a:rPr lang="en-US" dirty="0"/>
              <a:t>#13 Installation:		</a:t>
            </a:r>
            <a:r>
              <a:rPr lang="en-US" dirty="0" smtClean="0"/>
              <a:t>$241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09" y="2036230"/>
            <a:ext cx="3390587" cy="452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3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Field Appraisal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4400" y="2036230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Tree </a:t>
            </a:r>
            <a:r>
              <a:rPr lang="en-US" b="1" u="sng" dirty="0" smtClean="0"/>
              <a:t>3</a:t>
            </a:r>
            <a:endParaRPr lang="en-US" b="1" u="sng" dirty="0"/>
          </a:p>
          <a:p>
            <a:r>
              <a:rPr lang="en-US" i="1" dirty="0" smtClean="0"/>
              <a:t>Tilia </a:t>
            </a:r>
            <a:r>
              <a:rPr lang="en-US" i="1" dirty="0" err="1" smtClean="0"/>
              <a:t>cordata</a:t>
            </a:r>
            <a:endParaRPr lang="en-US" i="1" dirty="0"/>
          </a:p>
          <a:p>
            <a:endParaRPr lang="en-US" dirty="0"/>
          </a:p>
          <a:p>
            <a:r>
              <a:rPr lang="en-US" dirty="0"/>
              <a:t>#4 Unit Tree Cost: 	$72</a:t>
            </a:r>
          </a:p>
          <a:p>
            <a:endParaRPr lang="en-US" dirty="0"/>
          </a:p>
          <a:p>
            <a:r>
              <a:rPr lang="en-US" dirty="0"/>
              <a:t>#13 Installation:		$306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09" y="2036230"/>
            <a:ext cx="3390587" cy="452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3496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Field Appraisal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4400" y="2036230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Tree 4</a:t>
            </a:r>
          </a:p>
          <a:p>
            <a:r>
              <a:rPr lang="en-US" i="1" dirty="0"/>
              <a:t>Pinus </a:t>
            </a:r>
            <a:r>
              <a:rPr lang="en-US" i="1" dirty="0" err="1"/>
              <a:t>strobus</a:t>
            </a:r>
            <a:r>
              <a:rPr lang="en-US" i="1" dirty="0"/>
              <a:t> </a:t>
            </a:r>
          </a:p>
          <a:p>
            <a:endParaRPr lang="en-US" dirty="0"/>
          </a:p>
          <a:p>
            <a:r>
              <a:rPr lang="en-US" dirty="0"/>
              <a:t>#4 Unit Tree Cost: 	</a:t>
            </a:r>
            <a:r>
              <a:rPr lang="en-US" dirty="0" smtClean="0"/>
              <a:t>$57</a:t>
            </a:r>
            <a:endParaRPr lang="en-US" dirty="0"/>
          </a:p>
          <a:p>
            <a:endParaRPr lang="en-US" dirty="0"/>
          </a:p>
          <a:p>
            <a:r>
              <a:rPr lang="en-US" dirty="0"/>
              <a:t>#13 Installation:		</a:t>
            </a:r>
            <a:r>
              <a:rPr lang="en-US" dirty="0" smtClean="0"/>
              <a:t>$241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09" y="2036230"/>
            <a:ext cx="3390587" cy="452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10067"/>
      </p:ext>
    </p:extLst>
  </p:cSld>
  <p:clrMapOvr>
    <a:masterClrMapping/>
  </p:clrMapOvr>
</p:sld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9612</TotalTime>
  <Words>1609</Words>
  <Application>Microsoft Office PowerPoint</Application>
  <PresentationFormat>On-screen Show (4:3)</PresentationFormat>
  <Paragraphs>510</Paragraphs>
  <Slides>105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06" baseType="lpstr">
      <vt:lpstr>Flow</vt:lpstr>
      <vt:lpstr>Basic Tree Appraisal</vt:lpstr>
      <vt:lpstr>Speaker Introductions</vt:lpstr>
      <vt:lpstr>James’ Papers</vt:lpstr>
      <vt:lpstr>Author of Presentation</vt:lpstr>
      <vt:lpstr>Housekeeping</vt:lpstr>
      <vt:lpstr>Workshop Outline and Goal</vt:lpstr>
      <vt:lpstr>Tree Appraisal</vt:lpstr>
      <vt:lpstr>Ethics in Appraisal</vt:lpstr>
      <vt:lpstr>The Guide to Plant Appraisal</vt:lpstr>
      <vt:lpstr>The Guide to Plant Appraisal</vt:lpstr>
      <vt:lpstr>Approaches to Appraisal</vt:lpstr>
      <vt:lpstr>Approaches to Appraisal</vt:lpstr>
      <vt:lpstr>Cost Approach</vt:lpstr>
      <vt:lpstr>Cost Approach</vt:lpstr>
      <vt:lpstr>Cost Approach</vt:lpstr>
      <vt:lpstr>Trunk Formula Technique (TFT)</vt:lpstr>
      <vt:lpstr>Purpose of this Workshop</vt:lpstr>
      <vt:lpstr>Accuracy vs. Precision</vt:lpstr>
      <vt:lpstr>Precision in TFM (TFT)</vt:lpstr>
      <vt:lpstr>Types of Error</vt:lpstr>
      <vt:lpstr>Types of Error</vt:lpstr>
      <vt:lpstr>Types of Error</vt:lpstr>
      <vt:lpstr>Types of Error</vt:lpstr>
      <vt:lpstr>Types of Error</vt:lpstr>
      <vt:lpstr>Purpose of this Workshop</vt:lpstr>
      <vt:lpstr>Data Collection</vt:lpstr>
      <vt:lpstr>Data Collection</vt:lpstr>
      <vt:lpstr>Managing Expectations</vt:lpstr>
      <vt:lpstr>Data Collection</vt:lpstr>
      <vt:lpstr>Data Collection</vt:lpstr>
      <vt:lpstr>Measuring Tree Size</vt:lpstr>
      <vt:lpstr>Measuring Tree Size</vt:lpstr>
      <vt:lpstr>Measuring Tree Size</vt:lpstr>
      <vt:lpstr>Measuring Tree Size</vt:lpstr>
      <vt:lpstr>Measuring Tree Size</vt:lpstr>
      <vt:lpstr>Measuring Tree Size</vt:lpstr>
      <vt:lpstr>Measuring Tree Size</vt:lpstr>
      <vt:lpstr>Measuring Tree Size</vt:lpstr>
      <vt:lpstr>Measuring Tree Size</vt:lpstr>
      <vt:lpstr>Measuring Tree Size</vt:lpstr>
      <vt:lpstr>Measuring Tree Size</vt:lpstr>
      <vt:lpstr>Measuring Tree Size</vt:lpstr>
      <vt:lpstr>Measuring Tree Size</vt:lpstr>
      <vt:lpstr>Unit Cost</vt:lpstr>
      <vt:lpstr>Unit Cost</vt:lpstr>
      <vt:lpstr>Unit Cost</vt:lpstr>
      <vt:lpstr>Unit Cost</vt:lpstr>
      <vt:lpstr>Unit Cost DIY</vt:lpstr>
      <vt:lpstr>Basic Cost</vt:lpstr>
      <vt:lpstr>Depreciation Factors</vt:lpstr>
      <vt:lpstr>Depreciation Factors</vt:lpstr>
      <vt:lpstr>Depreciation Factors</vt:lpstr>
      <vt:lpstr>Condition</vt:lpstr>
      <vt:lpstr>Condition</vt:lpstr>
      <vt:lpstr>Condition</vt:lpstr>
      <vt:lpstr>Condition</vt:lpstr>
      <vt:lpstr>Condition</vt:lpstr>
      <vt:lpstr>Condition</vt:lpstr>
      <vt:lpstr>Functional Limitations</vt:lpstr>
      <vt:lpstr>Functional Limitations</vt:lpstr>
      <vt:lpstr>Functional Limitations</vt:lpstr>
      <vt:lpstr>Functional Limitations</vt:lpstr>
      <vt:lpstr>Functional Limitations</vt:lpstr>
      <vt:lpstr>Functional Limitations</vt:lpstr>
      <vt:lpstr>External Limitations</vt:lpstr>
      <vt:lpstr>External Limitations</vt:lpstr>
      <vt:lpstr>External Limitations</vt:lpstr>
      <vt:lpstr>External Limitations</vt:lpstr>
      <vt:lpstr>Final Calculation</vt:lpstr>
      <vt:lpstr>Final Calculation</vt:lpstr>
      <vt:lpstr>Final Calculation</vt:lpstr>
      <vt:lpstr>Reconciliation</vt:lpstr>
      <vt:lpstr>Classroom Practice</vt:lpstr>
      <vt:lpstr>Classroom Practice</vt:lpstr>
      <vt:lpstr>Classroom Practice</vt:lpstr>
      <vt:lpstr>Classroom Practice</vt:lpstr>
      <vt:lpstr>Classroom Practice</vt:lpstr>
      <vt:lpstr>Classroom Practice</vt:lpstr>
      <vt:lpstr>Classroom Practice</vt:lpstr>
      <vt:lpstr>Classroom Practice</vt:lpstr>
      <vt:lpstr>Classroom Practice</vt:lpstr>
      <vt:lpstr>Classroom Practice</vt:lpstr>
      <vt:lpstr>Classroom Practice</vt:lpstr>
      <vt:lpstr>Classroom Practice</vt:lpstr>
      <vt:lpstr>Classroom Practice</vt:lpstr>
      <vt:lpstr>Classroom Practice</vt:lpstr>
      <vt:lpstr>Classroom Practice</vt:lpstr>
      <vt:lpstr>Classroom Practice</vt:lpstr>
      <vt:lpstr>Classroom Practice</vt:lpstr>
      <vt:lpstr>Classroom Practice</vt:lpstr>
      <vt:lpstr>Classroom Practice</vt:lpstr>
      <vt:lpstr>Classroom Practice</vt:lpstr>
      <vt:lpstr>Classroom Practice</vt:lpstr>
      <vt:lpstr>Classroom Practice</vt:lpstr>
      <vt:lpstr>Classroom Practice</vt:lpstr>
      <vt:lpstr>Field Appraisal</vt:lpstr>
      <vt:lpstr>Field Appraisal</vt:lpstr>
      <vt:lpstr>Field Appraisal</vt:lpstr>
      <vt:lpstr>Field Appraisal</vt:lpstr>
      <vt:lpstr>Field Appraisal</vt:lpstr>
      <vt:lpstr>Conclusion </vt:lpstr>
      <vt:lpstr>Conclusion </vt:lpstr>
      <vt:lpstr>Conclusion </vt:lpstr>
      <vt:lpstr>Final Thoughts</vt:lpstr>
      <vt:lpstr>Basic Tree Appraisal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Tree Appraisal Workshop</dc:title>
  <dc:creator>James</dc:creator>
  <cp:lastModifiedBy>James</cp:lastModifiedBy>
  <cp:revision>181</cp:revision>
  <dcterms:created xsi:type="dcterms:W3CDTF">2015-11-18T15:27:09Z</dcterms:created>
  <dcterms:modified xsi:type="dcterms:W3CDTF">2019-03-10T03:27:06Z</dcterms:modified>
</cp:coreProperties>
</file>